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4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s=0&amp;sca_esv=6a46622504ef503e&amp;sxsrf=AE3TifOAPzthGHKOzfEe4iQoD1E20HsJfQ%3A1759247058091&amp;q=social+control&amp;sa=X&amp;ved=2ahUKEwiSmqb_6YCQAxU7rokEHSnaOcEQxccNegQIBRAG&amp;mstk=AUtExfAX7tGy_gJCpjJ7w_AeCuqhN4-Zc_1wPGTkaDWkHA16iddLONtFb_pZMQLMNNirph-HqDmG_vrIUgGSxHzRnyPEggjZ603Mvd9zlcAFSMY6H-lQCG_j5l0FN8fqj2hpy-oaF1Pd6NizK9WQr_xmltzjb-70q7Zfxs5_HCrlgEdcAIenoV4dsqs95vKaaDYNL6d5wQUMtmNtV8tk5Y2B3j-7d4VZuImIIYqt8xi_nNluxCVRpgUn44tJhgt5nVCkL3ZfFg-Et-hyjBN-DeY2W0J1KmNPddnBwa2330rqjJzyX3oLhAzivI4AcM5JwmTftAaMz28JavyEbsTa32AOsqiRp0yl1_fvnNwDoE0F476lcayneO3Eg5twzx6R2lHp4lSTl7ousvj-Gpu4Ppb9TQ&amp;csui=3" TargetMode="External"/><Relationship Id="rId3" Type="http://schemas.openxmlformats.org/officeDocument/2006/relationships/hyperlink" Target="https://www.google.com/search?cs=0&amp;sca_esv=6a46622504ef503e&amp;sxsrf=AE3TifOAPzthGHKOzfEe4iQoD1E20HsJfQ%3A1759247058091&amp;q=structural+conduciveness&amp;sa=X&amp;ved=2ahUKEwiSmqb_6YCQAxU7rokEHSnaOcEQxccNegQIBRAB&amp;mstk=AUtExfAX7tGy_gJCpjJ7w_AeCuqhN4-Zc_1wPGTkaDWkHA16iddLONtFb_pZMQLMNNirph-HqDmG_vrIUgGSxHzRnyPEggjZ603Mvd9zlcAFSMY6H-lQCG_j5l0FN8fqj2hpy-oaF1Pd6NizK9WQr_xmltzjb-70q7Zfxs5_HCrlgEdcAIenoV4dsqs95vKaaDYNL6d5wQUMtmNtV8tk5Y2B3j-7d4VZuImIIYqt8xi_nNluxCVRpgUn44tJhgt5nVCkL3ZfFg-Et-hyjBN-DeY2W0J1KmNPddnBwa2330rqjJzyX3oLhAzivI4AcM5JwmTftAaMz28JavyEbsTa32AOsqiRp0yl1_fvnNwDoE0F476lcayneO3Eg5twzx6R2lHp4lSTl7ousvj-Gpu4Ppb9TQ&amp;csui=3" TargetMode="External"/><Relationship Id="rId7" Type="http://schemas.openxmlformats.org/officeDocument/2006/relationships/hyperlink" Target="https://www.google.com/search?cs=0&amp;sca_esv=6a46622504ef503e&amp;sxsrf=AE3TifOAPzthGHKOzfEe4iQoD1E20HsJfQ%3A1759247058091&amp;q=mobilization+for+action&amp;sa=X&amp;ved=2ahUKEwiSmqb_6YCQAxU7rokEHSnaOcEQxccNegQIBRAF&amp;mstk=AUtExfAX7tGy_gJCpjJ7w_AeCuqhN4-Zc_1wPGTkaDWkHA16iddLONtFb_pZMQLMNNirph-HqDmG_vrIUgGSxHzRnyPEggjZ603Mvd9zlcAFSMY6H-lQCG_j5l0FN8fqj2hpy-oaF1Pd6NizK9WQr_xmltzjb-70q7Zfxs5_HCrlgEdcAIenoV4dsqs95vKaaDYNL6d5wQUMtmNtV8tk5Y2B3j-7d4VZuImIIYqt8xi_nNluxCVRpgUn44tJhgt5nVCkL3ZfFg-Et-hyjBN-DeY2W0J1KmNPddnBwa2330rqjJzyX3oLhAzivI4AcM5JwmTftAaMz28JavyEbsTa32AOsqiRp0yl1_fvnNwDoE0F476lcayneO3Eg5twzx6R2lHp4lSTl7ousvj-Gpu4Ppb9TQ&amp;csui=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search?cs=0&amp;sca_esv=6a46622504ef503e&amp;sxsrf=AE3TifOAPzthGHKOzfEe4iQoD1E20HsJfQ%3A1759247058091&amp;q=precipitating+factors&amp;sa=X&amp;ved=2ahUKEwiSmqb_6YCQAxU7rokEHSnaOcEQxccNegQIBRAE&amp;mstk=AUtExfAX7tGy_gJCpjJ7w_AeCuqhN4-Zc_1wPGTkaDWkHA16iddLONtFb_pZMQLMNNirph-HqDmG_vrIUgGSxHzRnyPEggjZ603Mvd9zlcAFSMY6H-lQCG_j5l0FN8fqj2hpy-oaF1Pd6NizK9WQr_xmltzjb-70q7Zfxs5_HCrlgEdcAIenoV4dsqs95vKaaDYNL6d5wQUMtmNtV8tk5Y2B3j-7d4VZuImIIYqt8xi_nNluxCVRpgUn44tJhgt5nVCkL3ZfFg-Et-hyjBN-DeY2W0J1KmNPddnBwa2330rqjJzyX3oLhAzivI4AcM5JwmTftAaMz28JavyEbsTa32AOsqiRp0yl1_fvnNwDoE0F476lcayneO3Eg5twzx6R2lHp4lSTl7ousvj-Gpu4Ppb9TQ&amp;csui=3" TargetMode="External"/><Relationship Id="rId5" Type="http://schemas.openxmlformats.org/officeDocument/2006/relationships/hyperlink" Target="https://www.google.com/search?cs=0&amp;sca_esv=6a46622504ef503e&amp;sxsrf=AE3TifOAPzthGHKOzfEe4iQoD1E20HsJfQ%3A1759247058091&amp;q=generalized+beliefs&amp;sa=X&amp;ved=2ahUKEwiSmqb_6YCQAxU7rokEHSnaOcEQxccNegQIBRAD&amp;mstk=AUtExfAX7tGy_gJCpjJ7w_AeCuqhN4-Zc_1wPGTkaDWkHA16iddLONtFb_pZMQLMNNirph-HqDmG_vrIUgGSxHzRnyPEggjZ603Mvd9zlcAFSMY6H-lQCG_j5l0FN8fqj2hpy-oaF1Pd6NizK9WQr_xmltzjb-70q7Zfxs5_HCrlgEdcAIenoV4dsqs95vKaaDYNL6d5wQUMtmNtV8tk5Y2B3j-7d4VZuImIIYqt8xi_nNluxCVRpgUn44tJhgt5nVCkL3ZfFg-Et-hyjBN-DeY2W0J1KmNPddnBwa2330rqjJzyX3oLhAzivI4AcM5JwmTftAaMz28JavyEbsTa32AOsqiRp0yl1_fvnNwDoE0F476lcayneO3Eg5twzx6R2lHp4lSTl7ousvj-Gpu4Ppb9TQ&amp;csui=3" TargetMode="External"/><Relationship Id="rId4" Type="http://schemas.openxmlformats.org/officeDocument/2006/relationships/hyperlink" Target="https://www.google.com/search?cs=0&amp;sca_esv=6a46622504ef503e&amp;sxsrf=AE3TifOAPzthGHKOzfEe4iQoD1E20HsJfQ%3A1759247058091&amp;q=structural+strain&amp;sa=X&amp;ved=2ahUKEwiSmqb_6YCQAxU7rokEHSnaOcEQxccNegQIBRAC&amp;mstk=AUtExfAX7tGy_gJCpjJ7w_AeCuqhN4-Zc_1wPGTkaDWkHA16iddLONtFb_pZMQLMNNirph-HqDmG_vrIUgGSxHzRnyPEggjZ603Mvd9zlcAFSMY6H-lQCG_j5l0FN8fqj2hpy-oaF1Pd6NizK9WQr_xmltzjb-70q7Zfxs5_HCrlgEdcAIenoV4dsqs95vKaaDYNL6d5wQUMtmNtV8tk5Y2B3j-7d4VZuImIIYqt8xi_nNluxCVRpgUn44tJhgt5nVCkL3ZfFg-Et-hyjBN-DeY2W0J1KmNPddnBwa2330rqjJzyX3oLhAzivI4AcM5JwmTftAaMz28JavyEbsTa32AOsqiRp0yl1_fvnNwDoE0F476lcayneO3Eg5twzx6R2lHp4lSTl7ousvj-Gpu4Ppb9TQ&amp;csui=3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Bon’s perspective is associated with deindividuation theory.  Crowd’s weaken personal control (e.g., feelings of guilt or shame).  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Smelsner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These six determinants are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structural conduciveness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structural strain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generalized beliefs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precipitating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mobilization for 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social control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083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940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2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292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3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1335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59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881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198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60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9438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8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8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963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513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305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42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775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535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321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218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59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9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1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70309"/>
            <a:ext cx="7772400" cy="146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60"/>
              </a:lnSpc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 Behavior: From Thresholds to Contagions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3936950" y="2414290"/>
            <a:ext cx="1269950" cy="50750"/>
          </a:xfrm>
          <a:prstGeom prst="rect">
            <a:avLst/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2846040"/>
            <a:ext cx="777240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5000"/>
              </a:spcAft>
              <a:buNone/>
            </a:pPr>
            <a:r>
              <a:rPr lang="en-US" sz="2400" dirty="0">
                <a:solidFill>
                  <a:srgbClr val="ECF0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Agent-based modeling, crowd theory, and social movements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85800" y="4185791"/>
            <a:ext cx="77724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0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BDC3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Fall 2025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33400"/>
            <a:ext cx="77724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200"/>
              </a:spcAft>
              <a:buNone/>
            </a:pPr>
            <a:r>
              <a:rPr lang="en-US" sz="30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Applications of Threshold &amp; Contagion Models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62000" y="1670000"/>
            <a:ext cx="2353717" cy="2542133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762000" y="1698575"/>
            <a:ext cx="2353717" cy="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65150" y="1930301"/>
            <a:ext cx="1986364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Riots &amp; Sampling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65150" y="2295376"/>
            <a:ext cx="1947416" cy="1637407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Slight threshold changes trigger riots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Sampling variability matters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Tipping points unpredictable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395067" y="1670000"/>
            <a:ext cx="2353717" cy="2542133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395067" y="1698575"/>
            <a:ext cx="2353717" cy="0"/>
          </a:xfrm>
          <a:prstGeom prst="line">
            <a:avLst/>
          </a:prstGeom>
          <a:noFill/>
          <a:ln w="5715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598218" y="1930301"/>
            <a:ext cx="198636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Adoption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598218" y="2533501"/>
            <a:ext cx="1947416" cy="1218605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Solar panels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Electric vehicles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innovations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 reinforcement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028134" y="1670000"/>
            <a:ext cx="2353717" cy="2542133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6028134" y="1698575"/>
            <a:ext cx="2353717" cy="0"/>
          </a:xfrm>
          <a:prstGeom prst="line">
            <a:avLst/>
          </a:prstGeom>
          <a:noFill/>
          <a:ln w="5715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231285" y="1930301"/>
            <a:ext cx="1986364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Movements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231285" y="2295376"/>
            <a:ext cx="1947416" cy="1218605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Ice Bucket Challenge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Arab Spring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 Lives Matter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contagions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482501"/>
            <a:ext cx="77724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3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&amp; Takeaways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62000" y="1012627"/>
            <a:ext cx="5334000" cy="50750"/>
          </a:xfrm>
          <a:prstGeom prst="rect">
            <a:avLst/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62000" y="1291977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95945" y="1363414"/>
            <a:ext cx="115372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295400" y="1457027"/>
            <a:ext cx="7228332" cy="281732"/>
          </a:xfrm>
          <a:prstGeom prst="rect">
            <a:avLst/>
          </a:prstGeom>
          <a:noFill/>
          <a:ln/>
        </p:spPr>
        <p:txBody>
          <a:bodyPr wrap="square" lIns="0" tIns="50800" rIns="0" bIns="0" rtlCol="0" anchor="t"/>
          <a:lstStyle/>
          <a:p>
            <a:pPr marL="0" indent="0" algn="l">
              <a:lnSpc>
                <a:spcPts val="182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 behavior emerges from interdependent individual decisions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62000" y="2018109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95945" y="2089547"/>
            <a:ext cx="115372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95400" y="2183160"/>
            <a:ext cx="7228332" cy="281732"/>
          </a:xfrm>
          <a:prstGeom prst="rect">
            <a:avLst/>
          </a:prstGeom>
          <a:noFill/>
          <a:ln/>
        </p:spPr>
        <p:txBody>
          <a:bodyPr wrap="square" lIns="0" tIns="50800" rIns="0" bIns="0" rtlCol="0" anchor="t"/>
          <a:lstStyle/>
          <a:p>
            <a:pPr marL="0" indent="0" algn="l">
              <a:lnSpc>
                <a:spcPts val="182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crowd theories evolved into sophisticated sociological perspectives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62000" y="2744242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95945" y="2815679"/>
            <a:ext cx="115372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95400" y="2909292"/>
            <a:ext cx="7228332" cy="281732"/>
          </a:xfrm>
          <a:prstGeom prst="rect">
            <a:avLst/>
          </a:prstGeom>
          <a:noFill/>
          <a:ln/>
        </p:spPr>
        <p:txBody>
          <a:bodyPr wrap="square" lIns="0" tIns="50800" rIns="0" bIns="0" rtlCol="0" anchor="t"/>
          <a:lstStyle/>
          <a:p>
            <a:pPr marL="0" indent="0" algn="l">
              <a:lnSpc>
                <a:spcPts val="182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Granovetter's threshold model reveals tipping points and sensitivity to distributions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62000" y="3470374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95945" y="3541812"/>
            <a:ext cx="115372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95400" y="3635425"/>
            <a:ext cx="7228332" cy="281732"/>
          </a:xfrm>
          <a:prstGeom prst="rect">
            <a:avLst/>
          </a:prstGeom>
          <a:noFill/>
          <a:ln/>
        </p:spPr>
        <p:txBody>
          <a:bodyPr wrap="square" lIns="0" tIns="50800" rIns="0" bIns="0" rtlCol="0" anchor="t"/>
          <a:lstStyle/>
          <a:p>
            <a:pPr marL="0" indent="0" algn="l">
              <a:lnSpc>
                <a:spcPts val="182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vs. complex contagions differ in required reinforcement and tie strength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62000" y="4196507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95945" y="4267944"/>
            <a:ext cx="115372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95400" y="4361557"/>
            <a:ext cx="7228332" cy="281732"/>
          </a:xfrm>
          <a:prstGeom prst="rect">
            <a:avLst/>
          </a:prstGeom>
          <a:noFill/>
          <a:ln/>
        </p:spPr>
        <p:txBody>
          <a:bodyPr wrap="square" lIns="0" tIns="50800" rIns="0" bIns="0" rtlCol="0" anchor="t"/>
          <a:lstStyle/>
          <a:p>
            <a:pPr marL="0" indent="0" algn="l">
              <a:lnSpc>
                <a:spcPts val="182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media and networks play critical roles in modern movements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07950"/>
            <a:ext cx="77724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0"/>
              </a:spcAft>
              <a:buNone/>
            </a:pPr>
            <a:r>
              <a:rPr lang="en-US" sz="3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Steps &amp; Discussion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62000" y="1292126"/>
            <a:ext cx="7620000" cy="2082403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800100" y="1292126"/>
            <a:ext cx="0" cy="2082403"/>
          </a:xfrm>
          <a:prstGeom prst="line">
            <a:avLst/>
          </a:prstGeom>
          <a:noFill/>
          <a:ln w="7620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66800" y="1520726"/>
            <a:ext cx="7228332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19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Coming Up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066800" y="1949351"/>
            <a:ext cx="7086600" cy="1082278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Thursday: </a:t>
            </a:r>
            <a:r>
              <a:rPr lang="en-US" sz="1400" dirty="0" err="1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NetLogo</a:t>
            </a: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contagion lab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Tuesday: Social movements session with readings from Tilly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Consider: How to incorporate resource mobilization and grievances into ABMs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62000" y="3653879"/>
            <a:ext cx="7620000" cy="1108025"/>
          </a:xfrm>
          <a:prstGeom prst="roundRect">
            <a:avLst>
              <a:gd name="adj" fmla="val 4585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990600" y="3882479"/>
            <a:ext cx="730605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Discussion Question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990600" y="4266605"/>
            <a:ext cx="730605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would you design an agent-based model to study a movement like the Arab Spring?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4901"/>
            <a:ext cx="77724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38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Objectives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762000" y="1260277"/>
            <a:ext cx="4825901" cy="50750"/>
          </a:xfrm>
          <a:prstGeom prst="rect">
            <a:avLst/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62000" y="1818977"/>
            <a:ext cx="7620000" cy="2331244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190500" indent="-190500" algn="l">
              <a:lnSpc>
                <a:spcPts val="3240"/>
              </a:lnSpc>
              <a:spcAft>
                <a:spcPts val="1800"/>
              </a:spcAft>
              <a:buSzPct val="100000"/>
              <a:buChar char="•"/>
            </a:pPr>
            <a:r>
              <a:rPr lang="en-US" sz="18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classical and modern theories of collective behavior</a:t>
            </a:r>
            <a:endParaRPr lang="en-US" sz="1800" dirty="0"/>
          </a:p>
          <a:p>
            <a:pPr marL="190500" indent="-190500" algn="l">
              <a:lnSpc>
                <a:spcPts val="3240"/>
              </a:lnSpc>
              <a:spcAft>
                <a:spcPts val="1800"/>
              </a:spcAft>
              <a:buSzPct val="100000"/>
              <a:buChar char="•"/>
            </a:pPr>
            <a:r>
              <a:rPr lang="en-US" sz="18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Explain Granovetter's threshold model and its dynamics</a:t>
            </a:r>
            <a:endParaRPr lang="en-US" sz="1800" dirty="0"/>
          </a:p>
          <a:p>
            <a:pPr marL="190500" indent="-190500" algn="l">
              <a:lnSpc>
                <a:spcPts val="3240"/>
              </a:lnSpc>
              <a:spcAft>
                <a:spcPts val="1800"/>
              </a:spcAft>
              <a:buSzPct val="100000"/>
              <a:buChar char="•"/>
            </a:pPr>
            <a:r>
              <a:rPr lang="en-US" sz="18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Distinguish between simple and complex contagions</a:t>
            </a:r>
            <a:endParaRPr lang="en-US" sz="1800" dirty="0"/>
          </a:p>
          <a:p>
            <a:pPr marL="190500" indent="-190500" algn="l">
              <a:lnSpc>
                <a:spcPts val="3240"/>
              </a:lnSpc>
              <a:spcAft>
                <a:spcPts val="1800"/>
              </a:spcAft>
              <a:buSzPct val="100000"/>
              <a:buChar char="•"/>
            </a:pPr>
            <a:r>
              <a:rPr lang="en-US" sz="18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 agent-based models to contemporary social movements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4901"/>
            <a:ext cx="77724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38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762000" y="1260277"/>
            <a:ext cx="3174950" cy="50750"/>
          </a:xfrm>
          <a:prstGeom prst="rect">
            <a:avLst/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62000" y="1755428"/>
            <a:ext cx="2660600" cy="590550"/>
          </a:xfrm>
          <a:prstGeom prst="rect">
            <a:avLst/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790575" y="1755428"/>
            <a:ext cx="0" cy="590550"/>
          </a:xfrm>
          <a:prstGeom prst="line">
            <a:avLst/>
          </a:prstGeom>
          <a:noFill/>
          <a:ln w="5715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9650" y="194592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 Theories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613100" y="175542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641675" y="175542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860750" y="194592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Segregation &amp; ABMs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62000" y="253647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790575" y="253647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09650" y="272697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Threshold Models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613100" y="253647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3641675" y="253647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860750" y="272697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Contagion Types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62000" y="331752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790575" y="331752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009650" y="350802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Networks &amp; Media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613100" y="331752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3641675" y="331752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860750" y="350802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 vs Grievances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62000" y="409857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790575" y="409857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1009650" y="428907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3613100" y="4098578"/>
            <a:ext cx="2660600" cy="5905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3641675" y="4098578"/>
            <a:ext cx="0" cy="59055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3860750" y="4289078"/>
            <a:ext cx="22668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&amp; Next Steps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77724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500"/>
              </a:spcAft>
              <a:buNone/>
            </a:pPr>
            <a:r>
              <a:rPr lang="en-US" sz="3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 Theories of Collective Behavior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762000" y="1879550"/>
            <a:ext cx="2370683" cy="27558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762000" y="1908125"/>
            <a:ext cx="2370683" cy="0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0600" y="2165300"/>
            <a:ext cx="1951753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Bon's Crowd Psychology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90600" y="2730401"/>
            <a:ext cx="1913483" cy="13716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Submergence in crowd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Contagion of emotions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Suggestibility increases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Critics: oversimplifies crowd behavior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86584" y="1879550"/>
            <a:ext cx="2370683" cy="27558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386584" y="1908125"/>
            <a:ext cx="2370683" cy="0"/>
          </a:xfrm>
          <a:prstGeom prst="line">
            <a:avLst/>
          </a:prstGeom>
          <a:noFill/>
          <a:ln w="5715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615184" y="2165300"/>
            <a:ext cx="1951753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Emergent Norm Theory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615184" y="2730401"/>
            <a:ext cx="1913483" cy="16002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Norms emerge during events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irrational behavior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Situational definitions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 action follows norms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011168" y="1879550"/>
            <a:ext cx="2370683" cy="2755850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6011168" y="1908125"/>
            <a:ext cx="2370683" cy="0"/>
          </a:xfrm>
          <a:prstGeom prst="line">
            <a:avLst/>
          </a:prstGeom>
          <a:noFill/>
          <a:ln w="5715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239768" y="2165300"/>
            <a:ext cx="19517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Value-Added Theory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239768" y="2511326"/>
            <a:ext cx="1913483" cy="16002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Structural conduciveness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Structural Strain </a:t>
            </a:r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Generalized beliefs</a:t>
            </a:r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cs typeface="Arial" pitchFamily="34" charset="-120"/>
              </a:rPr>
              <a:t>Precipitating factors</a:t>
            </a:r>
            <a:endParaRPr lang="en-US" sz="1200" dirty="0"/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Mobilization for action</a:t>
            </a:r>
          </a:p>
          <a:p>
            <a:pPr marL="114300" indent="-114300" algn="l">
              <a:lnSpc>
                <a:spcPts val="18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cs typeface="Arial" pitchFamily="34" charset="-120"/>
              </a:rPr>
              <a:t>Social control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4145634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Segregation Models to Collective Behavior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762000" y="2054126"/>
            <a:ext cx="4064347" cy="251445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400"/>
              </a:lnSpc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Micro-level preferences generate macro-level patterns</a:t>
            </a:r>
            <a:endParaRPr lang="en-US" sz="1500" dirty="0"/>
          </a:p>
          <a:p>
            <a:pPr marL="127000" indent="-127000" algn="l">
              <a:lnSpc>
                <a:spcPts val="2400"/>
              </a:lnSpc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Mild preferences can lead to high segregation</a:t>
            </a:r>
            <a:endParaRPr lang="en-US" sz="1500" dirty="0"/>
          </a:p>
          <a:p>
            <a:pPr marL="127000" indent="-127000" algn="l">
              <a:lnSpc>
                <a:spcPts val="2400"/>
              </a:lnSpc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Individual thresholds underpin emergent behavior</a:t>
            </a:r>
            <a:endParaRPr lang="en-US" sz="1500" dirty="0"/>
          </a:p>
          <a:p>
            <a:pPr marL="127000" indent="-127000" algn="l">
              <a:lnSpc>
                <a:spcPts val="2400"/>
              </a:lnSpc>
              <a:spcAft>
                <a:spcPts val="1000"/>
              </a:spcAft>
              <a:buSzPct val="100000"/>
              <a:buChar char="•"/>
            </a:pPr>
            <a:r>
              <a:rPr lang="en-US" sz="15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Sets foundation for Granovetter's model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334298" y="571500"/>
            <a:ext cx="3047702" cy="3047702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829449" y="10666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248549" y="10666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667649" y="10666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086749" y="10666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505849" y="10666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829449" y="14857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248549" y="14857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667649" y="14857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086749" y="14857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505849" y="14857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829449" y="19048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248549" y="19048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667649" y="19048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086749" y="19048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505849" y="19048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829449" y="23239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248549" y="23239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667649" y="23239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086749" y="23239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505849" y="23239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5829449" y="27430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6248549" y="27430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6667649" y="27430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3498DB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7086749" y="27430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7505849" y="2743051"/>
            <a:ext cx="381000" cy="381000"/>
          </a:xfrm>
          <a:prstGeom prst="roundRect">
            <a:avLst>
              <a:gd name="adj" fmla="val 24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3717849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26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Granovetter's Threshold Model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762000" y="1504950"/>
            <a:ext cx="3644950" cy="1027956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790575" y="1504950"/>
            <a:ext cx="0" cy="1027956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71550" y="1657350"/>
            <a:ext cx="334866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Threshold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971550" y="1933575"/>
            <a:ext cx="3348660" cy="396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60"/>
              </a:lnSpc>
              <a:spcAft>
                <a:spcPts val="400"/>
              </a:spcAft>
              <a:buNone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Proportion of others who must act before an individual participates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62000" y="2685306"/>
            <a:ext cx="3644950" cy="1078706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790575" y="2685306"/>
            <a:ext cx="0" cy="1078706"/>
          </a:xfrm>
          <a:prstGeom prst="line">
            <a:avLst/>
          </a:prstGeom>
          <a:noFill/>
          <a:ln w="5715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71550" y="2837706"/>
            <a:ext cx="334866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 of Actors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71550" y="3113931"/>
            <a:ext cx="334866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60"/>
              </a:lnSpc>
              <a:spcAft>
                <a:spcPts val="400"/>
              </a:spcAft>
              <a:buNone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Low: Instigators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71550" y="3362771"/>
            <a:ext cx="334866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60"/>
              </a:lnSpc>
              <a:spcAft>
                <a:spcPts val="400"/>
              </a:spcAft>
              <a:buNone/>
            </a:pPr>
            <a:r>
              <a:rPr lang="en-US" sz="12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High: Conservatives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762000" y="3916412"/>
            <a:ext cx="3644950" cy="901601"/>
          </a:xfrm>
          <a:prstGeom prst="rect">
            <a:avLst/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855040" y="4195763"/>
            <a:ext cx="345887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changes in threshold distribution can trigger cascades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787950" y="571500"/>
            <a:ext cx="3594050" cy="3594050"/>
          </a:xfrm>
          <a:prstGeom prst="rect">
            <a:avLst/>
          </a:prstGeom>
          <a:solidFill>
            <a:srgbClr val="F8F9FA"/>
          </a:solidFill>
          <a:ln w="19050">
            <a:solidFill>
              <a:srgbClr val="BDC3C7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6D70B6-04E1-18A9-219E-C6E61AED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9024"/>
            <a:ext cx="3995723" cy="40902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77724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3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&amp; Complex Contagions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62000" y="1292126"/>
            <a:ext cx="362722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9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Contagions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762000" y="1695301"/>
            <a:ext cx="3556099" cy="1218605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exposure suffices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Examples: disease, gossip, information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Weak ties accelerate spread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Bridges connect clusters</a:t>
            </a:r>
            <a:endParaRPr lang="en-US" sz="1300" dirty="0"/>
          </a:p>
        </p:txBody>
      </p:sp>
      <p:pic>
        <p:nvPicPr>
          <p:cNvPr id="5" name="Image 0" descr="/home/claude/presentation_workspace/narrow-bri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93256"/>
            <a:ext cx="2857500" cy="1905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826050" y="1292126"/>
            <a:ext cx="362722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9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Contagions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4826050" y="1695301"/>
            <a:ext cx="3556099" cy="1218605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 social reinforcement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exposures needed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ties and dense networks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Wide bridges enable adoption</a:t>
            </a:r>
            <a:endParaRPr lang="en-US" sz="1300" dirty="0"/>
          </a:p>
        </p:txBody>
      </p:sp>
      <p:pic>
        <p:nvPicPr>
          <p:cNvPr id="8" name="Image 1" descr="/home/claude/presentation_workspace/wide-brid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50" y="3193256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07950"/>
            <a:ext cx="7772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200"/>
              </a:spcAft>
              <a:buNone/>
            </a:pPr>
            <a:r>
              <a:rPr lang="en-US" sz="3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Networks &amp; Social Media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762000" y="1282601"/>
            <a:ext cx="7620000" cy="2103239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800100" y="1282601"/>
            <a:ext cx="0" cy="2103239"/>
          </a:xfrm>
          <a:prstGeom prst="line">
            <a:avLst/>
          </a:prstGeom>
          <a:noFill/>
          <a:ln w="7620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66800" y="1511201"/>
            <a:ext cx="7086600" cy="151908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media creates informal networks for celebrations, campaigns, and fundraisers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Platform control and national restrictions demonstrate its power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Reflects fundamental human need for communication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Enables rapid information diffusion across geographic boundaries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62000" y="3639741"/>
            <a:ext cx="7620000" cy="1163538"/>
          </a:xfrm>
          <a:prstGeom prst="roundRect">
            <a:avLst>
              <a:gd name="adj" fmla="val 4366"/>
            </a:avLst>
          </a:prstGeom>
          <a:solidFill>
            <a:srgbClr val="E74C3C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952500" y="3830241"/>
            <a:ext cx="738378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8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Contagions Online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52500" y="4150816"/>
            <a:ext cx="7383780" cy="461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2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Movements like Arab Spring and Black Lives Matter relied on social reinforcement via online networks, creating wide bridges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33400"/>
            <a:ext cx="77724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200"/>
              </a:spcAft>
              <a:buNone/>
            </a:pPr>
            <a:r>
              <a:rPr lang="en-US" sz="30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 Mobilization vs. Grievances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62000" y="1241375"/>
            <a:ext cx="3632299" cy="2872234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762000" y="1279475"/>
            <a:ext cx="3632299" cy="0"/>
          </a:xfrm>
          <a:prstGeom prst="line">
            <a:avLst/>
          </a:prstGeom>
          <a:noFill/>
          <a:ln w="76200">
            <a:solidFill>
              <a:srgbClr val="3498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0600" y="1546175"/>
            <a:ext cx="323860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17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 Mobilization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990600" y="1955750"/>
            <a:ext cx="3175099" cy="1840409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Moral, cultural resources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Organizational capacity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 resources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capital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Views movements as rational, professional entities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749850" y="1241375"/>
            <a:ext cx="3632299" cy="2872234"/>
          </a:xfrm>
          <a:prstGeom prst="rect">
            <a:avLst/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4749850" y="1279475"/>
            <a:ext cx="3632299" cy="0"/>
          </a:xfrm>
          <a:prstGeom prst="line">
            <a:avLst/>
          </a:prstGeom>
          <a:noFill/>
          <a:ln w="76200">
            <a:solidFill>
              <a:srgbClr val="E74C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978450" y="1546175"/>
            <a:ext cx="323860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17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Grievance-Based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4978450" y="1955750"/>
            <a:ext cx="3175099" cy="1592907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Relative deprivation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Moral shocks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Perceived injustice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 identity</a:t>
            </a:r>
            <a:endParaRPr lang="en-US" sz="1300" dirty="0"/>
          </a:p>
          <a:p>
            <a:pPr marL="114300" indent="-114300" algn="l">
              <a:lnSpc>
                <a:spcPts val="195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34495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motivation for action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762000" y="4316760"/>
            <a:ext cx="7620000" cy="504825"/>
          </a:xfrm>
          <a:prstGeom prst="roundRect">
            <a:avLst>
              <a:gd name="adj" fmla="val 10063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41248" y="4469160"/>
            <a:ext cx="746150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Movements require both grievances and resources</a:t>
            </a:r>
            <a:endParaRPr lang="en-US" sz="13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534</Words>
  <Application>Microsoft Macintosh PowerPoint</Application>
  <PresentationFormat>On-screen Show (16:9)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 Cen MT</vt:lpstr>
      <vt:lpstr>Office Theme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Behavior: From Contagion to Thresholds</dc:title>
  <dc:subject>PptxGenJS Presentation</dc:subject>
  <dc:creator>Social Dynamics Course</dc:creator>
  <cp:lastModifiedBy>Jonathan Hill</cp:lastModifiedBy>
  <cp:revision>4</cp:revision>
  <dcterms:created xsi:type="dcterms:W3CDTF">2025-09-29T19:29:33Z</dcterms:created>
  <dcterms:modified xsi:type="dcterms:W3CDTF">2025-09-30T15:54:00Z</dcterms:modified>
</cp:coreProperties>
</file>