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36" d="100"/>
          <a:sy n="136" d="100"/>
        </p:scale>
        <p:origin x="200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/>
            </a:pPr>
            <a:r>
              <a:rPr lang="en-US"/>
              <a:t>Randomness vs. Propagation Time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Simple (k=1)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0.001</c:v>
                </c:pt>
                <c:pt idx="1">
                  <c:v>0.01</c:v>
                </c:pt>
                <c:pt idx="2">
                  <c:v>0.03</c:v>
                </c:pt>
                <c:pt idx="3">
                  <c:v>0.05</c:v>
                </c:pt>
                <c:pt idx="4">
                  <c:v>0.1</c:v>
                </c:pt>
                <c:pt idx="5">
                  <c:v>0.2</c:v>
                </c:pt>
                <c:pt idx="6">
                  <c:v>0.4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1000</c:v>
                </c:pt>
                <c:pt idx="1">
                  <c:v>800</c:v>
                </c:pt>
                <c:pt idx="2">
                  <c:v>600</c:v>
                </c:pt>
                <c:pt idx="3">
                  <c:v>500</c:v>
                </c:pt>
                <c:pt idx="4">
                  <c:v>400</c:v>
                </c:pt>
                <c:pt idx="5">
                  <c:v>350</c:v>
                </c:pt>
                <c:pt idx="6">
                  <c:v>300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06-8846-BA87-63320357B9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Complex (k=2)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0.001</c:v>
                </c:pt>
                <c:pt idx="1">
                  <c:v>0.01</c:v>
                </c:pt>
                <c:pt idx="2">
                  <c:v>0.03</c:v>
                </c:pt>
                <c:pt idx="3">
                  <c:v>0.05</c:v>
                </c:pt>
                <c:pt idx="4">
                  <c:v>0.1</c:v>
                </c:pt>
                <c:pt idx="5">
                  <c:v>0.2</c:v>
                </c:pt>
                <c:pt idx="6">
                  <c:v>0.4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1000</c:v>
                </c:pt>
                <c:pt idx="1">
                  <c:v>1000</c:v>
                </c:pt>
                <c:pt idx="2">
                  <c:v>950</c:v>
                </c:pt>
                <c:pt idx="3">
                  <c:v>850</c:v>
                </c:pt>
                <c:pt idx="4">
                  <c:v>700</c:v>
                </c:pt>
                <c:pt idx="5">
                  <c:v>850</c:v>
                </c:pt>
                <c:pt idx="6">
                  <c:v>1100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06-8846-BA87-63320357B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r>
                  <a:rPr lang="en-US"/>
                  <a:t>Proportion Random (p)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r>
                  <a:rPr lang="en-US"/>
                  <a:t>Time Steps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/>
            </a:pPr>
            <a:r>
              <a:rPr lang="en-US"/>
              <a:t>Effect of Reinforcement on Adoption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Hazard Ratio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2 Signals</c:v>
                </c:pt>
                <c:pt idx="1">
                  <c:v>3 Signals</c:v>
                </c:pt>
                <c:pt idx="2">
                  <c:v>4 Signals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1.72</c:v>
                </c:pt>
                <c:pt idx="1">
                  <c:v>1.29</c:v>
                </c:pt>
                <c:pt idx="2">
                  <c:v>1.06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A8-BD4F-906A-74E65088C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r>
                  <a:rPr lang="en-US"/>
                  <a:t>Number of Signals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r>
                  <a:rPr lang="en-US" sz="1400" dirty="0"/>
                  <a:t>Hazard Ratio (vs. 1 Signal)</a:t>
                </a:r>
              </a:p>
            </c:rich>
          </c:tx>
          <c:layout>
            <c:manualLayout>
              <c:xMode val="edge"/>
              <c:yMode val="edge"/>
              <c:x val="4.1989664082687339E-2"/>
              <c:y val="0.116277605450833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162" y="0"/>
            <a:ext cx="8986837" cy="514350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26" name="Picture 2" descr="Don't Let Complex Networks Ground Your Operations">
            <a:extLst>
              <a:ext uri="{FF2B5EF4-FFF2-40B4-BE49-F238E27FC236}">
                <a16:creationId xmlns:a16="http://schemas.microsoft.com/office/drawing/2014/main" id="{4F54550B-3B2E-6894-A01E-1CBBB6ECD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4475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Complex Contagion &amp; Networks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B165FB"/>
                </a:solidFill>
              </a:defRPr>
            </a:pPr>
            <a:r>
              <a:t>When Does a Movement Catch Fire?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B165FB"/>
                </a:solidFill>
              </a:defRPr>
            </a:pPr>
            <a:r>
              <a:t>From thresholds → topology → reinforcement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406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</a:defRPr>
            </a:pPr>
            <a:r>
              <a:rPr dirty="0"/>
              <a:t>Let's Talk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1828800"/>
            <a:ext cx="6400800" cy="64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600">
                <a:solidFill>
                  <a:srgbClr val="181B24"/>
                </a:solidFill>
              </a:defRPr>
            </a:pPr>
            <a:r>
              <a:t>1. Where in social life do we see complex contagion?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2651760"/>
            <a:ext cx="6400800" cy="64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600">
                <a:solidFill>
                  <a:srgbClr val="181B24"/>
                </a:solidFill>
              </a:defRPr>
            </a:pPr>
            <a:r>
              <a:t>2. How does risk or cost affect the kind of contagion?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3474720"/>
            <a:ext cx="6400800" cy="64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600">
                <a:solidFill>
                  <a:srgbClr val="181B24"/>
                </a:solidFill>
              </a:defRPr>
            </a:pPr>
            <a:r>
              <a:t>3. Does social media make contagion simpler or more complex?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Social Reinforcement &amp; Collective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40695B"/>
                </a:solidFill>
              </a:defRPr>
            </a:pPr>
            <a:r>
              <a:t>Movement Diffusion Through Networks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103120"/>
            <a:ext cx="16459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B165FB"/>
                </a:solidFill>
              </a:defRPr>
            </a:pPr>
            <a:r>
              <a:t>1964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6885" y="2468880"/>
            <a:ext cx="84670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181B24"/>
                </a:solidFill>
              </a:defRPr>
            </a:pPr>
            <a:r>
              <a:rPr dirty="0"/>
              <a:t>Freedom</a:t>
            </a:r>
          </a:p>
          <a:p>
            <a:pPr algn="ctr"/>
            <a:r>
              <a:rPr sz="1400" b="1" dirty="0"/>
              <a:t>Summer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2103120"/>
            <a:ext cx="16459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B165FB"/>
                </a:solidFill>
              </a:defRPr>
            </a:pPr>
            <a:r>
              <a:t>2011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1065" y="2468880"/>
            <a:ext cx="65594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181B24"/>
                </a:solidFill>
              </a:defRPr>
            </a:pPr>
            <a:r>
              <a:rPr dirty="0"/>
              <a:t>Arab</a:t>
            </a:r>
          </a:p>
          <a:p>
            <a:pPr algn="ctr"/>
            <a:r>
              <a:rPr sz="1400" b="1" dirty="0"/>
              <a:t>Spring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2103120"/>
            <a:ext cx="16459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B165FB"/>
                </a:solidFill>
              </a:defRPr>
            </a:pPr>
            <a:r>
              <a:t>2017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2468880"/>
            <a:ext cx="16459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181B24"/>
                </a:solidFill>
              </a:defRPr>
            </a:pPr>
            <a:r>
              <a:t>#MeToo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103120"/>
            <a:ext cx="16459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B165FB"/>
                </a:solidFill>
              </a:defRPr>
            </a:pPr>
            <a:r>
              <a:t>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468880"/>
            <a:ext cx="16459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181B24"/>
                </a:solidFill>
              </a:defRPr>
            </a:pPr>
            <a:r>
              <a:t>BLM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291840"/>
            <a:ext cx="8229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Social movements rely on redundant, trusted ties for mobilization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Reinforcement builds courage and collective efficacy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High-risk activism requires multiple sources of social support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Key Insights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7315200" cy="822960"/>
          </a:xfrm>
          <a:prstGeom prst="rect">
            <a:avLst/>
          </a:prstGeom>
          <a:solidFill>
            <a:srgbClr val="E8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700">
                <a:solidFill>
                  <a:srgbClr val="181B24"/>
                </a:solidFill>
              </a:defRPr>
            </a:pPr>
            <a:r>
              <a:t>1. Costly behaviors require reinforcement (complex contagion)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834640"/>
            <a:ext cx="7315200" cy="822960"/>
          </a:xfrm>
          <a:prstGeom prst="rect">
            <a:avLst/>
          </a:prstGeom>
          <a:solidFill>
            <a:srgbClr val="E8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700">
                <a:solidFill>
                  <a:srgbClr val="181B24"/>
                </a:solidFill>
              </a:defRPr>
            </a:pPr>
            <a:r>
              <a:t>2. Dense clusters build resilience; randomness builds reach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840480"/>
            <a:ext cx="7315200" cy="822960"/>
          </a:xfrm>
          <a:prstGeom prst="rect">
            <a:avLst/>
          </a:prstGeom>
          <a:solidFill>
            <a:srgbClr val="E8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74320" rIns="274320" rtlCol="0" anchor="ctr"/>
          <a:lstStyle/>
          <a:p>
            <a:pPr algn="ctr">
              <a:defRPr sz="1700">
                <a:solidFill>
                  <a:srgbClr val="181B24"/>
                </a:solidFill>
              </a:defRPr>
            </a:pPr>
            <a:r>
              <a:t>3. Movements spread when network structure matches behavioral demands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From Thresholds to Networks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572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Thresholds explain </a:t>
            </a:r>
            <a:r>
              <a:rPr i="1" dirty="0"/>
              <a:t>when</a:t>
            </a:r>
            <a:r>
              <a:rPr dirty="0"/>
              <a:t> individuals act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Network structure explains </a:t>
            </a:r>
            <a:r>
              <a:rPr i="1" dirty="0"/>
              <a:t>how far </a:t>
            </a:r>
            <a:r>
              <a:rPr dirty="0"/>
              <a:t>and </a:t>
            </a:r>
            <a:r>
              <a:rPr i="1" dirty="0"/>
              <a:t>how fast </a:t>
            </a:r>
            <a:r>
              <a:rPr dirty="0"/>
              <a:t>behaviors spread</a:t>
            </a:r>
          </a:p>
          <a:p>
            <a:pPr>
              <a:defRPr sz="1600" b="1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 b="1">
                <a:solidFill>
                  <a:srgbClr val="2C2C2C"/>
                </a:solidFill>
              </a:defRPr>
            </a:pPr>
            <a:r>
              <a:rPr dirty="0"/>
              <a:t>Transition</a:t>
            </a:r>
            <a:r>
              <a:rPr lang="en-US" dirty="0"/>
              <a:t>ing f</a:t>
            </a:r>
            <a:r>
              <a:rPr dirty="0"/>
              <a:t>rom individual thresholds to collective contagion</a:t>
            </a:r>
            <a:r>
              <a:rPr lang="en-US" dirty="0"/>
              <a:t> models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5486400" y="1828800"/>
            <a:ext cx="3200400" cy="2286000"/>
          </a:xfrm>
          <a:prstGeom prst="rect">
            <a:avLst/>
          </a:prstGeom>
          <a:solidFill>
            <a:srgbClr val="E8F4F8"/>
          </a:solidFill>
          <a:ln w="25400">
            <a:solidFill>
              <a:srgbClr val="406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40695B"/>
                </a:solidFill>
              </a:defRPr>
            </a:pPr>
            <a:r>
              <a:rPr dirty="0"/>
              <a:t>Cascade Diagram</a:t>
            </a:r>
          </a:p>
          <a:p>
            <a:r>
              <a:rPr dirty="0"/>
              <a:t>(Building from last week)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19CB02-D19A-EFF3-0C64-437675CDB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822960"/>
            <a:ext cx="3995723" cy="40902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Two Kinds of Contagion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4572000" cy="4320540"/>
          </a:xfrm>
          <a:prstGeom prst="rect">
            <a:avLst/>
          </a:prstGeom>
          <a:solidFill>
            <a:srgbClr val="E8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40695B"/>
                </a:solidFill>
              </a:defRPr>
            </a:pPr>
            <a:r>
              <a:t>Simple Contagion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666666"/>
                </a:solidFill>
              </a:defRPr>
            </a:pPr>
            <a:r>
              <a:t>k = 1 exposure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0312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40695B"/>
                </a:solidFill>
              </a:defRPr>
            </a:pPr>
            <a:r>
              <a:t>Examples: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Diseases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Gossip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Viral memes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38912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40695B"/>
                </a:solidFill>
              </a:defRPr>
            </a:pPr>
            <a:r>
              <a:t>Key: Weak ties accelerate spread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822960"/>
            <a:ext cx="4572000" cy="432054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029200" y="118872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B165FB"/>
                </a:solidFill>
              </a:defRPr>
            </a:pPr>
            <a:r>
              <a:t>Complex Contagion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645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666666"/>
                </a:solidFill>
              </a:defRPr>
            </a:pPr>
            <a:r>
              <a:t>k ≥ 2 exposures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210312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B165FB"/>
                </a:solidFill>
              </a:defRPr>
            </a:pPr>
            <a:r>
              <a:t>Examples: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Joining protests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Adopting risky innovations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Starting exercise routines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438912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B165FB"/>
                </a:solidFill>
              </a:defRPr>
            </a:pPr>
            <a:r>
              <a:t>Key: Dense networks promote reinforcement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Centola &amp; Macy (2007): The Puzzle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0" rIns="274320" rtlCol="0" anchor="ctr"/>
          <a:lstStyle/>
          <a:p>
            <a:pPr algn="ctr">
              <a:defRPr sz="2000" i="1">
                <a:solidFill>
                  <a:srgbClr val="181B24"/>
                </a:solidFill>
              </a:defRPr>
            </a:pPr>
            <a:r>
              <a:t>"Wide bridges, not long ties, drive the spread of complex contagions."</a:t>
            </a:r>
          </a:p>
          <a:p>
            <a:pPr>
              <a:defRPr sz="1200">
                <a:solidFill>
                  <a:srgbClr val="666666"/>
                </a:solidFill>
              </a:defRPr>
            </a:pPr>
            <a:r>
              <a:t>— Centola &amp; Macy, American Journal of Sociology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Weak ties speed information, but not adoption</a:t>
            </a: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endParaRPr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Reinforcement within clusters fosters commitment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Simulation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3657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40695B"/>
                </a:solidFill>
              </a:defRPr>
            </a:pPr>
            <a:r>
              <a:rPr dirty="0"/>
              <a:t>Key Findings: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Simple contagion: More randomness → faster spread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Complex contagion: Moderate clustering is optimal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Too random disrupts reinforcement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57600"/>
            <a:ext cx="3657600" cy="91440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rIns="182880" rtlCol="0" anchor="ctr"/>
          <a:lstStyle/>
          <a:p>
            <a:pPr algn="ctr">
              <a:defRPr sz="1500" b="1">
                <a:solidFill>
                  <a:srgbClr val="B165FB"/>
                </a:solidFill>
              </a:defRPr>
            </a:pPr>
            <a:r>
              <a:t>Discussion:</a:t>
            </a:r>
          </a:p>
          <a:p>
            <a:pPr>
              <a:defRPr sz="1500">
                <a:solidFill>
                  <a:srgbClr val="2C2C2C"/>
                </a:solidFill>
              </a:defRPr>
            </a:pPr>
            <a:r>
              <a:t>Why might too many weak ties slow diffusion?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4572000" y="1371600"/>
          <a:ext cx="4114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Bridge Width Matters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645920"/>
            <a:ext cx="3200400" cy="1828800"/>
          </a:xfrm>
          <a:prstGeom prst="rect">
            <a:avLst/>
          </a:prstGeom>
          <a:solidFill>
            <a:srgbClr val="E8F4F8"/>
          </a:solidFill>
          <a:ln w="25400">
            <a:solidFill>
              <a:srgbClr val="406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40695B"/>
                </a:solidFill>
              </a:defRPr>
            </a:pPr>
            <a:r>
              <a:t>Narrow</a:t>
            </a:r>
          </a:p>
          <a:p>
            <a:r>
              <a:t>Rope Bridge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E76F51"/>
                </a:solidFill>
              </a:defRPr>
            </a:pPr>
            <a:r>
              <a:t>Long but Weak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023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66666"/>
                </a:solidFill>
              </a:defRPr>
            </a:pPr>
            <a:r>
              <a:t>Good for information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1645920"/>
            <a:ext cx="3200400" cy="1828800"/>
          </a:xfrm>
          <a:prstGeom prst="rect">
            <a:avLst/>
          </a:prstGeom>
          <a:solidFill>
            <a:srgbClr val="E8F4F8"/>
          </a:solidFill>
          <a:ln w="25400">
            <a:solidFill>
              <a:srgbClr val="406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40695B"/>
                </a:solidFill>
              </a:defRPr>
            </a:pPr>
            <a:r>
              <a:t>Wide</a:t>
            </a:r>
          </a:p>
          <a:p>
            <a:r>
              <a:t>Stone Bridge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02242" y="3697962"/>
            <a:ext cx="1854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40695B"/>
                </a:solidFill>
              </a:defRPr>
            </a:pPr>
            <a:r>
              <a:rPr dirty="0"/>
              <a:t>Wide and Strong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4023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66666"/>
                </a:solidFill>
              </a:defRPr>
            </a:pPr>
            <a:r>
              <a:t>Good for adoption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4480560"/>
            <a:ext cx="6400800" cy="54864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81B24"/>
                </a:solidFill>
              </a:defRPr>
            </a:pPr>
            <a:r>
              <a:t>"Length enables reach; width sustains adoption."</a:t>
            </a:r>
          </a:p>
        </p:txBody>
      </p:sp>
      <p:pic>
        <p:nvPicPr>
          <p:cNvPr id="2050" name="Picture 2" descr="Walking the Tightrope">
            <a:extLst>
              <a:ext uri="{FF2B5EF4-FFF2-40B4-BE49-F238E27FC236}">
                <a16:creationId xmlns:a16="http://schemas.microsoft.com/office/drawing/2014/main" id="{DC2113CA-B331-A502-7456-7A95E8832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05" y="871160"/>
            <a:ext cx="3431450" cy="278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isconsin ATV Bridge Project - RollingBarge.com">
            <a:extLst>
              <a:ext uri="{FF2B5EF4-FFF2-40B4-BE49-F238E27FC236}">
                <a16:creationId xmlns:a16="http://schemas.microsoft.com/office/drawing/2014/main" id="{A92310B6-0078-C7FA-90ED-3D21221D2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772" y="886242"/>
            <a:ext cx="3715255" cy="278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548640"/>
            <a:ext cx="692048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4F6F6"/>
                </a:solidFill>
              </a:defRPr>
            </a:pPr>
            <a:r>
              <a:rPr dirty="0">
                <a:solidFill>
                  <a:schemeClr val="tx2">
                    <a:lumMod val="75000"/>
                  </a:schemeClr>
                </a:solidFill>
              </a:rPr>
              <a:t>Mechanisms of Complex Contagion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371600"/>
            <a:ext cx="8046720" cy="45720"/>
          </a:xfrm>
          <a:prstGeom prst="rect">
            <a:avLst/>
          </a:prstGeom>
          <a:solidFill>
            <a:srgbClr val="5DAD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548640" y="1828800"/>
            <a:ext cx="3840480" cy="1280160"/>
          </a:xfrm>
          <a:prstGeom prst="rect">
            <a:avLst/>
          </a:prstGeom>
          <a:solidFill>
            <a:srgbClr val="2E40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73152" cy="1280160"/>
          </a:xfrm>
          <a:prstGeom prst="rect">
            <a:avLst/>
          </a:prstGeom>
          <a:solidFill>
            <a:srgbClr val="5DAD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965960"/>
            <a:ext cx="3383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5DADE2"/>
                </a:solidFill>
              </a:defRPr>
            </a:pPr>
            <a:r>
              <a:t>1. Strategic Complementarity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28600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 sz="1100">
                <a:solidFill>
                  <a:srgbClr val="F4F6F6"/>
                </a:solidFill>
              </a:defRPr>
            </a:pPr>
            <a:r>
              <a:t>Innovations are costly for early adopters. Benefits depend on the number of prior contributors—the critical mass needed for adoption.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3440" y="1828800"/>
            <a:ext cx="3840480" cy="1280160"/>
          </a:xfrm>
          <a:prstGeom prst="rect">
            <a:avLst/>
          </a:prstGeom>
          <a:solidFill>
            <a:srgbClr val="2E40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663440" y="1828800"/>
            <a:ext cx="73152" cy="1280160"/>
          </a:xfrm>
          <a:prstGeom prst="rect">
            <a:avLst/>
          </a:prstGeom>
          <a:solidFill>
            <a:srgbClr val="5DAD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892040" y="1965960"/>
            <a:ext cx="3383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5DADE2"/>
                </a:solidFill>
              </a:defRPr>
            </a:pPr>
            <a:r>
              <a:t>2. Credibility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92040" y="2286000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 sz="1100">
                <a:solidFill>
                  <a:srgbClr val="F4F6F6"/>
                </a:solidFill>
              </a:defRPr>
            </a:pPr>
            <a:r>
              <a:t>Innovations lack credibility until adopted by neighbors. Multiple confirmations increase trust before reporting to others.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291840"/>
            <a:ext cx="3840480" cy="1280160"/>
          </a:xfrm>
          <a:prstGeom prst="rect">
            <a:avLst/>
          </a:prstGeom>
          <a:solidFill>
            <a:srgbClr val="2E40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48640" y="3291840"/>
            <a:ext cx="73152" cy="1280160"/>
          </a:xfrm>
          <a:prstGeom prst="rect">
            <a:avLst/>
          </a:prstGeom>
          <a:solidFill>
            <a:srgbClr val="5DAD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77240" y="3429000"/>
            <a:ext cx="3383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5DADE2"/>
                </a:solidFill>
              </a:defRPr>
            </a:pPr>
            <a:r>
              <a:t>3. Legitimacy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749039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 sz="1100">
                <a:solidFill>
                  <a:srgbClr val="F4F6F6"/>
                </a:solidFill>
              </a:defRPr>
            </a:pPr>
            <a:r>
              <a:t>Having several close friends participate increases acceptance. Critical mass of early adopters needed to avoid being shunned.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63440" y="3291840"/>
            <a:ext cx="3840480" cy="1280160"/>
          </a:xfrm>
          <a:prstGeom prst="rect">
            <a:avLst/>
          </a:prstGeom>
          <a:solidFill>
            <a:srgbClr val="2E40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663440" y="3291840"/>
            <a:ext cx="73152" cy="1280160"/>
          </a:xfrm>
          <a:prstGeom prst="rect">
            <a:avLst/>
          </a:prstGeom>
          <a:solidFill>
            <a:srgbClr val="5DAD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892040" y="3429000"/>
            <a:ext cx="3383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5DADE2"/>
                </a:solidFill>
              </a:defRPr>
            </a:pPr>
            <a:r>
              <a:t>4. Emotional Contagion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92040" y="3749039"/>
            <a:ext cx="3383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 sz="1100">
                <a:solidFill>
                  <a:srgbClr val="F4F6F6"/>
                </a:solidFill>
              </a:defRPr>
            </a:pPr>
            <a:r>
              <a:t>Expressive impulses can be communicated and amplified in spatially and socially concentrated gatherings.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dirty="0"/>
              <a:t>Centola (2010) Experiment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114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40695B"/>
                </a:solidFill>
              </a:defRPr>
            </a:pPr>
            <a:r>
              <a:t>Testing Complex Contagion Online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Online health behavior study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N = 1,528 participants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Identical average degree (Z = 6)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t>Different network topologies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57600"/>
            <a:ext cx="4114800" cy="91440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rtlCol="0" anchor="ctr"/>
          <a:lstStyle/>
          <a:p>
            <a:pPr algn="ctr">
              <a:defRPr sz="1500" b="1">
                <a:solidFill>
                  <a:srgbClr val="B165FB"/>
                </a:solidFill>
              </a:defRPr>
            </a:pPr>
            <a:r>
              <a:t>Result:</a:t>
            </a:r>
          </a:p>
          <a:p>
            <a:pPr>
              <a:defRPr sz="1500">
                <a:solidFill>
                  <a:srgbClr val="2C2C2C"/>
                </a:solidFill>
              </a:defRPr>
            </a:pPr>
            <a:r>
              <a:t>Clustered networks had faster and wider adoption than random networks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1645920"/>
            <a:ext cx="3657600" cy="1371600"/>
          </a:xfrm>
          <a:prstGeom prst="rect">
            <a:avLst/>
          </a:prstGeom>
          <a:solidFill>
            <a:srgbClr val="E8F4F8"/>
          </a:solidFill>
          <a:ln w="25400">
            <a:solidFill>
              <a:srgbClr val="406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rIns="182880" rtlCol="0" anchor="ctr"/>
          <a:lstStyle/>
          <a:p>
            <a:pPr algn="ctr">
              <a:defRPr sz="1600" b="1">
                <a:solidFill>
                  <a:srgbClr val="181B24"/>
                </a:solidFill>
              </a:defRPr>
            </a:pPr>
            <a:r>
              <a:rPr dirty="0"/>
              <a:t>Clustered Network</a:t>
            </a:r>
          </a:p>
          <a:p>
            <a:pPr algn="ctr">
              <a:defRPr sz="1200">
                <a:solidFill>
                  <a:srgbClr val="666666"/>
                </a:solidFill>
              </a:defRPr>
            </a:pPr>
            <a:r>
              <a:rPr dirty="0"/>
              <a:t>High local clustering</a:t>
            </a:r>
            <a:br>
              <a:rPr dirty="0"/>
            </a:br>
            <a:r>
              <a:rPr dirty="0"/>
              <a:t>Overlapping neighborhoods</a:t>
            </a:r>
          </a:p>
          <a:p>
            <a:br>
              <a:rPr dirty="0"/>
            </a:br>
            <a:r>
              <a:rPr dirty="0"/>
              <a:t>✓ 53.7% adoption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200400"/>
            <a:ext cx="3657600" cy="1371600"/>
          </a:xfrm>
          <a:prstGeom prst="rect">
            <a:avLst/>
          </a:prstGeom>
          <a:solidFill>
            <a:srgbClr val="E8F4F8"/>
          </a:solidFill>
          <a:ln w="25400">
            <a:solidFill>
              <a:srgbClr val="406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rIns="182880" rtlCol="0" anchor="ctr"/>
          <a:lstStyle/>
          <a:p>
            <a:pPr algn="ctr">
              <a:defRPr sz="1600" b="1">
                <a:solidFill>
                  <a:srgbClr val="181B24"/>
                </a:solidFill>
              </a:defRPr>
            </a:pPr>
            <a:r>
              <a:t>Random Network</a:t>
            </a:r>
          </a:p>
          <a:p>
            <a:pPr algn="ctr">
              <a:defRPr sz="1200">
                <a:solidFill>
                  <a:srgbClr val="666666"/>
                </a:solidFill>
              </a:defRPr>
            </a:pPr>
            <a:r>
              <a:t>Low clustering</a:t>
            </a:r>
            <a:br/>
            <a:r>
              <a:t>Long-range shortcuts</a:t>
            </a:r>
          </a:p>
          <a:p>
            <a:br/>
            <a:r>
              <a:t>✗ 38.3% adoption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81B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Reinforcement Accelerates Diffusion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411480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40695B"/>
                </a:solidFill>
              </a:defRPr>
            </a:pPr>
            <a:r>
              <a:rPr dirty="0"/>
              <a:t>Key Findings: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Each additional exposure increases adoption probability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Clustering promotes repeated confirmation</a:t>
            </a:r>
          </a:p>
          <a:p>
            <a:pPr>
              <a:defRPr sz="1600">
                <a:solidFill>
                  <a:srgbClr val="2C2C2C"/>
                </a:solidFill>
              </a:defRPr>
            </a:pPr>
            <a:endParaRPr lang="en-US" dirty="0"/>
          </a:p>
          <a:p>
            <a:pPr>
              <a:defRPr sz="1600">
                <a:solidFill>
                  <a:srgbClr val="2C2C2C"/>
                </a:solidFill>
              </a:defRPr>
            </a:pPr>
            <a:r>
              <a:rPr dirty="0"/>
              <a:t>Not redundancy—reinforcement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840480"/>
            <a:ext cx="4114800" cy="822960"/>
          </a:xfrm>
          <a:prstGeom prst="rect">
            <a:avLst/>
          </a:prstGeom>
          <a:solidFill>
            <a:srgbClr val="F0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rtlCol="0" anchor="ctr"/>
          <a:lstStyle/>
          <a:p>
            <a:pPr algn="ctr">
              <a:defRPr sz="1500" b="1">
                <a:solidFill>
                  <a:srgbClr val="B165FB"/>
                </a:solidFill>
              </a:defRPr>
            </a:pPr>
            <a:r>
              <a:t>Empirical Validation:</a:t>
            </a:r>
          </a:p>
          <a:p>
            <a:pPr>
              <a:defRPr sz="1400">
                <a:solidFill>
                  <a:srgbClr val="2C2C2C"/>
                </a:solidFill>
              </a:defRPr>
            </a:pPr>
            <a:r>
              <a:t>2+ signals → 2× more likely to adopt</a:t>
            </a:r>
            <a:br/>
            <a:r>
              <a:t>3+ signals → even stronger effect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774257"/>
              </p:ext>
            </p:extLst>
          </p:nvPr>
        </p:nvGraphicFramePr>
        <p:xfrm>
          <a:off x="4754880" y="1645920"/>
          <a:ext cx="39319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548</Words>
  <Application>Microsoft Macintosh PowerPoint</Application>
  <PresentationFormat>On-screen Show (16:9)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Jonathan Hill</cp:lastModifiedBy>
  <cp:revision>3</cp:revision>
  <dcterms:created xsi:type="dcterms:W3CDTF">2013-01-27T09:14:16Z</dcterms:created>
  <dcterms:modified xsi:type="dcterms:W3CDTF">2025-10-09T18:04:57Z</dcterms:modified>
  <cp:category/>
</cp:coreProperties>
</file>