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4"/>
    <p:restoredTop sz="94610"/>
  </p:normalViewPr>
  <p:slideViewPr>
    <p:cSldViewPr snapToGrid="0" snapToObjects="1">
      <p:cViewPr varScale="1">
        <p:scale>
          <a:sx n="143" d="100"/>
          <a:sy n="143" d="100"/>
        </p:scale>
        <p:origin x="200"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lineChart>
        <c:grouping val="standard"/>
        <c:varyColors val="0"/>
        <c:ser>
          <c:idx val="0"/>
          <c:order val="0"/>
          <c:tx>
            <c:strRef>
              <c:f>Sheet1!$B$1</c:f>
              <c:strCache>
                <c:ptCount val="1"/>
                <c:pt idx="0">
                  <c:v>Black preferences (DAS)</c:v>
                </c:pt>
              </c:strCache>
            </c:strRef>
          </c:tx>
          <c:spPr>
            <a:ln w="38100" cap="flat">
              <a:solidFill>
                <a:srgbClr val="27AE60"/>
              </a:solidFill>
              <a:prstDash val="solid"/>
              <a:round/>
            </a:ln>
            <a:effectLst/>
          </c:spPr>
          <c:marker>
            <c:symbol val="none"/>
          </c:marker>
          <c:cat>
            <c:strRef>
              <c:f>Sheet1!$A$2:$A$6</c:f>
              <c:strCache>
                <c:ptCount val="5"/>
                <c:pt idx="0">
                  <c:v>0</c:v>
                </c:pt>
                <c:pt idx="1">
                  <c:v>29</c:v>
                </c:pt>
                <c:pt idx="2">
                  <c:v>50</c:v>
                </c:pt>
                <c:pt idx="3">
                  <c:v>86</c:v>
                </c:pt>
                <c:pt idx="4">
                  <c:v>100</c:v>
                </c:pt>
              </c:strCache>
            </c:strRef>
          </c:cat>
          <c:val>
            <c:numRef>
              <c:f>Sheet1!$B$2:$B$6</c:f>
              <c:numCache>
                <c:formatCode>General</c:formatCode>
                <c:ptCount val="5"/>
                <c:pt idx="0">
                  <c:v>75.3</c:v>
                </c:pt>
                <c:pt idx="1">
                  <c:v>98.2</c:v>
                </c:pt>
                <c:pt idx="2">
                  <c:v>97.6</c:v>
                </c:pt>
                <c:pt idx="3">
                  <c:v>85.8</c:v>
                </c:pt>
                <c:pt idx="4">
                  <c:v>27.7</c:v>
                </c:pt>
              </c:numCache>
            </c:numRef>
          </c:val>
          <c:smooth val="0"/>
          <c:extLst>
            <c:ext xmlns:c16="http://schemas.microsoft.com/office/drawing/2014/chart" uri="{C3380CC4-5D6E-409C-BE32-E72D297353CC}">
              <c16:uniqueId val="{00000000-90B7-9A43-9EC5-AF91A2052314}"/>
            </c:ext>
          </c:extLst>
        </c:ser>
        <c:dLbls>
          <c:showLegendKey val="0"/>
          <c:showVal val="0"/>
          <c:showCatName val="0"/>
          <c:showSerName val="0"/>
          <c:showPercent val="0"/>
          <c:showBubbleSize val="0"/>
        </c:dLbls>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12700" cap="flat">
              <a:solidFill>
                <a:srgbClr val="BDC3C7"/>
              </a:solidFill>
              <a:prstDash val="dash"/>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valAx>
      <c:spPr>
        <a:noFill/>
        <a:ln>
          <a:noFill/>
        </a:ln>
        <a:effectLst/>
      </c:spPr>
    </c:plotArea>
    <c:legend>
      <c:legendPos val="t"/>
      <c:overlay val="0"/>
    </c:legend>
    <c:plotVisOnly val="1"/>
    <c:dispBlanksAs val="span"/>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87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stress test Schelling's key claim by changing the shape of individual preferences and by anchoring models in real data. We'll also preview how to build empirically grounded ABMs (Bruch &amp; Atwell, 2015).</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2015 lays out a playbook: use abstract models to isolate mechanisms; use empirically calibrated models for forecasts/policy design. They highlight sociology's core need to model feedback, heterogeneity, and interdependence credibly.</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initialization: use iterative proportional fitting to reconstruct joint distributions from tables. Behavior: estimate discrete choice from observed moves; let agents sample from predicted probabilities. Validation: uncertainty &amp; sensitivity analysis, then compare ABM outputs with real spatial/temporal patterns.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2024 bibliometric review: Schelling inspired broad literatures, but empirical validation is hard; many now tackle segregation as multi-scalar and multi-domain (residence, schools, work, leisure) and lean on activity-space data.</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students to defend one modeling change and forecast how it might alter macro outcomes; tie back to validation strategies.</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Schelling posited a step (threshold) utility: neighborhoods are either acceptable or not; people are indifferent within regions on either side of the threshold. That indifference is central to tipping dynamics.</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Bruch &amp; Mare (2006) test the threshold assumption by substituting continuous response functions (linear or nonlinear). They also compare to survey-elicited preferences (DAS &amp; MCSUI).</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Schelling's regions of indifference above/below 50% produce tipping. Continuous functions reward even small composition changes, potentially stabilizing integration. Bruch &amp; Mare argue survey data (DAS/MCSUI) aligns with continuous nonlinear preferences, not hard thresholds.</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continuous preference assumptions, they saw a 'cascade toward integration': small random inflows raise local own-group share slightly, nudging more co-ethnics to follow, which stabilizes rather than tips.</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Van de Rijt, Siegel &amp; Macy reran B&amp;M with the random utility scale turned down (bigger β). Result: even continuous preferences segregate. Key message: both the function shape and the error scale matter.</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B&amp;M acknowledged code error; corrected figures show segregation under high β. Still: functional form shapes pathways &amp; speed to equilibrium. With high β &amp; long runs, both converge, but continuous segregates faster.</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B&amp;M show if both groups shared the integration-friendly shape expressed by Black respondents (DAS), the system can resist drift. Three scenarios—both white prefs; both black prefs; actual black+white—yield dramatically different D trajectories.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Bruch 2014 demonstrates when within-group inequality is high, increasing between-group inequality can simultaneously intensify isolation at the bottom while pulling some affluent minorities into high-income (often whiter) areas. Net effect on D can attenuate because of these offsets—and depends on minority group size (critical mass).</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1034" name="Picture 10">
            <a:extLst>
              <a:ext uri="{FF2B5EF4-FFF2-40B4-BE49-F238E27FC236}">
                <a16:creationId xmlns:a16="http://schemas.microsoft.com/office/drawing/2014/main" id="{606218B5-C57F-54FC-984B-937224304CD2}"/>
              </a:ext>
            </a:extLst>
          </p:cNvPr>
          <p:cNvPicPr>
            <a:picLocks noChangeAspect="1" noChangeArrowheads="1"/>
          </p:cNvPicPr>
          <p:nvPr/>
        </p:nvPicPr>
        <p:blipFill>
          <a:blip r:embed="rId3">
            <a:alphaModFix amt="22000"/>
            <a:extLst>
              <a:ext uri="{28A0092B-C50C-407E-A947-70E740481C1C}">
                <a14:useLocalDpi xmlns:a14="http://schemas.microsoft.com/office/drawing/2010/main" val="0"/>
              </a:ext>
            </a:extLst>
          </a:blip>
          <a:srcRect/>
          <a:stretch>
            <a:fillRect/>
          </a:stretch>
        </p:blipFill>
        <p:spPr bwMode="auto">
          <a:xfrm>
            <a:off x="-15128" y="-745193"/>
            <a:ext cx="9159128" cy="6106085"/>
          </a:xfrm>
          <a:prstGeom prst="rect">
            <a:avLst/>
          </a:prstGeom>
          <a:noFill/>
          <a:extLst>
            <a:ext uri="{909E8E84-426E-40DD-AFC4-6F175D3DCCD1}">
              <a14:hiddenFill xmlns:a14="http://schemas.microsoft.com/office/drawing/2010/main">
                <a:solidFill>
                  <a:srgbClr val="FFFFFF"/>
                </a:solidFill>
              </a14:hiddenFill>
            </a:ext>
          </a:extLst>
        </p:spPr>
      </p:pic>
      <p:sp>
        <p:nvSpPr>
          <p:cNvPr id="2" name="Shape 0"/>
          <p:cNvSpPr/>
          <p:nvPr/>
        </p:nvSpPr>
        <p:spPr>
          <a:xfrm>
            <a:off x="0" y="0"/>
            <a:ext cx="9144000" cy="457200"/>
          </a:xfrm>
          <a:prstGeom prst="rect">
            <a:avLst/>
          </a:prstGeom>
          <a:solidFill>
            <a:srgbClr val="2C3E50"/>
          </a:solidFill>
          <a:ln/>
        </p:spPr>
        <p:txBody>
          <a:bodyPr/>
          <a:lstStyle/>
          <a:p>
            <a:endParaRPr lang="en-US"/>
          </a:p>
        </p:txBody>
      </p:sp>
      <p:sp>
        <p:nvSpPr>
          <p:cNvPr id="3" name="Text 1"/>
          <p:cNvSpPr/>
          <p:nvPr/>
        </p:nvSpPr>
        <p:spPr>
          <a:xfrm>
            <a:off x="457200" y="1645920"/>
            <a:ext cx="8229600" cy="731520"/>
          </a:xfrm>
          <a:prstGeom prst="rect">
            <a:avLst/>
          </a:prstGeom>
          <a:noFill/>
          <a:ln/>
        </p:spPr>
        <p:txBody>
          <a:bodyPr wrap="square" rtlCol="0" anchor="ctr"/>
          <a:lstStyle/>
          <a:p>
            <a:pPr marL="0" indent="0" algn="ctr">
              <a:buNone/>
            </a:pPr>
            <a:r>
              <a:rPr lang="en-US" sz="3600" b="1" dirty="0">
                <a:solidFill>
                  <a:srgbClr val="2C3E50"/>
                </a:solidFill>
                <a:latin typeface="Arial" pitchFamily="34" charset="0"/>
                <a:ea typeface="Arial" pitchFamily="34" charset="-122"/>
                <a:cs typeface="Arial" pitchFamily="34" charset="-120"/>
              </a:rPr>
              <a:t>From Checkerboards to Cities:</a:t>
            </a:r>
            <a:endParaRPr lang="en-US" sz="3600" dirty="0"/>
          </a:p>
        </p:txBody>
      </p:sp>
      <p:sp>
        <p:nvSpPr>
          <p:cNvPr id="4" name="Text 2"/>
          <p:cNvSpPr/>
          <p:nvPr/>
        </p:nvSpPr>
        <p:spPr>
          <a:xfrm>
            <a:off x="449636" y="2251710"/>
            <a:ext cx="8229600" cy="548640"/>
          </a:xfrm>
          <a:prstGeom prst="rect">
            <a:avLst/>
          </a:prstGeom>
          <a:noFill/>
          <a:ln/>
        </p:spPr>
        <p:txBody>
          <a:bodyPr wrap="square" rtlCol="0" anchor="ctr"/>
          <a:lstStyle/>
          <a:p>
            <a:pPr marL="0" indent="0" algn="ctr">
              <a:buNone/>
            </a:pPr>
            <a:r>
              <a:rPr lang="en-US" sz="2800" dirty="0">
                <a:solidFill>
                  <a:srgbClr val="E67E22"/>
                </a:solidFill>
                <a:latin typeface="Arial" pitchFamily="34" charset="0"/>
                <a:ea typeface="Arial" pitchFamily="34" charset="-122"/>
                <a:cs typeface="Arial" pitchFamily="34" charset="-120"/>
              </a:rPr>
              <a:t>Testing Schelling with Real Preferences &amp; Data</a:t>
            </a:r>
            <a:endParaRPr lang="en-US" sz="2800" dirty="0"/>
          </a:p>
        </p:txBody>
      </p:sp>
      <p:sp>
        <p:nvSpPr>
          <p:cNvPr id="6" name="Shape 4"/>
          <p:cNvSpPr/>
          <p:nvPr/>
        </p:nvSpPr>
        <p:spPr>
          <a:xfrm>
            <a:off x="0" y="4686300"/>
            <a:ext cx="9144000" cy="457200"/>
          </a:xfrm>
          <a:prstGeom prst="rect">
            <a:avLst/>
          </a:prstGeom>
          <a:solidFill>
            <a:srgbClr val="ECF0F1"/>
          </a:solidFill>
          <a:ln/>
        </p:spPr>
        <p:txBody>
          <a:bodyPr/>
          <a:lstStyle/>
          <a:p>
            <a:endParaRPr lang="en-US"/>
          </a:p>
        </p:txBody>
      </p:sp>
      <p:sp>
        <p:nvSpPr>
          <p:cNvPr id="7" name="AutoShape 2">
            <a:extLst>
              <a:ext uri="{FF2B5EF4-FFF2-40B4-BE49-F238E27FC236}">
                <a16:creationId xmlns:a16="http://schemas.microsoft.com/office/drawing/2014/main" id="{E4DD73B7-3813-E151-5ECC-5EF968801AC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a:extLst>
              <a:ext uri="{FF2B5EF4-FFF2-40B4-BE49-F238E27FC236}">
                <a16:creationId xmlns:a16="http://schemas.microsoft.com/office/drawing/2014/main" id="{1696BE22-931D-B19C-2169-E56C0C9184A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a:extLst>
              <a:ext uri="{FF2B5EF4-FFF2-40B4-BE49-F238E27FC236}">
                <a16:creationId xmlns:a16="http://schemas.microsoft.com/office/drawing/2014/main" id="{EA96BABF-6278-DB63-22C2-8B976B68602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a:extLst>
              <a:ext uri="{FF2B5EF4-FFF2-40B4-BE49-F238E27FC236}">
                <a16:creationId xmlns:a16="http://schemas.microsoft.com/office/drawing/2014/main" id="{1827AB5D-0ECF-82A7-08BA-F4C56845244B}"/>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rtlCol="0" anchor="ctr"/>
          <a:lstStyle/>
          <a:p>
            <a:pPr marL="0" indent="0" algn="ctr">
              <a:buNone/>
            </a:pPr>
            <a:r>
              <a:rPr lang="en-US" sz="3600" b="1" dirty="0">
                <a:solidFill>
                  <a:srgbClr val="2C3E50"/>
                </a:solidFill>
                <a:latin typeface="Arial" pitchFamily="34" charset="0"/>
                <a:ea typeface="Arial" pitchFamily="34" charset="-122"/>
                <a:cs typeface="Arial" pitchFamily="34" charset="-120"/>
              </a:rPr>
              <a:t>From Stylized to Empirical ABMs</a:t>
            </a:r>
            <a:endParaRPr lang="en-US" sz="3600" dirty="0"/>
          </a:p>
        </p:txBody>
      </p:sp>
      <p:sp>
        <p:nvSpPr>
          <p:cNvPr id="3" name="Shape 1"/>
          <p:cNvSpPr/>
          <p:nvPr/>
        </p:nvSpPr>
        <p:spPr>
          <a:xfrm>
            <a:off x="914400" y="1371600"/>
            <a:ext cx="7315200" cy="137160"/>
          </a:xfrm>
          <a:prstGeom prst="rect">
            <a:avLst/>
          </a:prstGeom>
          <a:solidFill>
            <a:srgbClr val="5DADE2"/>
          </a:solidFill>
          <a:ln/>
        </p:spPr>
        <p:txBody>
          <a:bodyPr/>
          <a:lstStyle/>
          <a:p>
            <a:endParaRPr lang="en-US"/>
          </a:p>
        </p:txBody>
      </p:sp>
      <p:sp>
        <p:nvSpPr>
          <p:cNvPr id="4" name="Shape 2"/>
          <p:cNvSpPr/>
          <p:nvPr/>
        </p:nvSpPr>
        <p:spPr>
          <a:xfrm>
            <a:off x="731520" y="1234440"/>
            <a:ext cx="365760" cy="365760"/>
          </a:xfrm>
          <a:prstGeom prst="ellipse">
            <a:avLst/>
          </a:prstGeom>
          <a:solidFill>
            <a:srgbClr val="2C3E50"/>
          </a:solidFill>
          <a:ln/>
        </p:spPr>
        <p:txBody>
          <a:bodyPr/>
          <a:lstStyle/>
          <a:p>
            <a:endParaRPr lang="en-US"/>
          </a:p>
        </p:txBody>
      </p:sp>
      <p:sp>
        <p:nvSpPr>
          <p:cNvPr id="5" name="Shape 3"/>
          <p:cNvSpPr/>
          <p:nvPr/>
        </p:nvSpPr>
        <p:spPr>
          <a:xfrm>
            <a:off x="8046720" y="1234440"/>
            <a:ext cx="365760" cy="365760"/>
          </a:xfrm>
          <a:prstGeom prst="ellipse">
            <a:avLst/>
          </a:prstGeom>
          <a:solidFill>
            <a:srgbClr val="E67E22"/>
          </a:solidFill>
          <a:ln/>
        </p:spPr>
        <p:txBody>
          <a:bodyPr/>
          <a:lstStyle/>
          <a:p>
            <a:endParaRPr lang="en-US"/>
          </a:p>
        </p:txBody>
      </p:sp>
      <p:sp>
        <p:nvSpPr>
          <p:cNvPr id="6" name="Text 4"/>
          <p:cNvSpPr/>
          <p:nvPr/>
        </p:nvSpPr>
        <p:spPr>
          <a:xfrm>
            <a:off x="457200" y="1645920"/>
            <a:ext cx="1828800" cy="365760"/>
          </a:xfrm>
          <a:prstGeom prst="rect">
            <a:avLst/>
          </a:prstGeom>
          <a:noFill/>
          <a:ln/>
        </p:spPr>
        <p:txBody>
          <a:bodyPr wrap="square" rtlCol="0" anchor="ctr"/>
          <a:lstStyle/>
          <a:p>
            <a:pPr marL="0" indent="0" algn="ctr">
              <a:buNone/>
            </a:pPr>
            <a:r>
              <a:rPr lang="en-US" sz="1600" b="1" dirty="0">
                <a:solidFill>
                  <a:srgbClr val="2C3E50"/>
                </a:solidFill>
              </a:rPr>
              <a:t>Low-dimensional</a:t>
            </a:r>
            <a:endParaRPr lang="en-US" sz="1600" dirty="0"/>
          </a:p>
        </p:txBody>
      </p:sp>
      <p:sp>
        <p:nvSpPr>
          <p:cNvPr id="7" name="Text 5"/>
          <p:cNvSpPr/>
          <p:nvPr/>
        </p:nvSpPr>
        <p:spPr>
          <a:xfrm>
            <a:off x="457200" y="1920240"/>
            <a:ext cx="1828800" cy="274320"/>
          </a:xfrm>
          <a:prstGeom prst="rect">
            <a:avLst/>
          </a:prstGeom>
          <a:noFill/>
          <a:ln/>
        </p:spPr>
        <p:txBody>
          <a:bodyPr wrap="square" rtlCol="0" anchor="ctr"/>
          <a:lstStyle/>
          <a:p>
            <a:pPr marL="0" indent="0" algn="ctr">
              <a:buNone/>
            </a:pPr>
            <a:r>
              <a:rPr lang="en-US" sz="1400" dirty="0">
                <a:solidFill>
                  <a:srgbClr val="7F8C8D"/>
                </a:solidFill>
              </a:rPr>
              <a:t>Mechanism probes</a:t>
            </a:r>
            <a:endParaRPr lang="en-US" sz="1400" dirty="0"/>
          </a:p>
        </p:txBody>
      </p:sp>
      <p:sp>
        <p:nvSpPr>
          <p:cNvPr id="8" name="Text 6"/>
          <p:cNvSpPr/>
          <p:nvPr/>
        </p:nvSpPr>
        <p:spPr>
          <a:xfrm>
            <a:off x="6858000" y="1645920"/>
            <a:ext cx="1828800" cy="365760"/>
          </a:xfrm>
          <a:prstGeom prst="rect">
            <a:avLst/>
          </a:prstGeom>
          <a:noFill/>
          <a:ln/>
        </p:spPr>
        <p:txBody>
          <a:bodyPr wrap="square" rtlCol="0" anchor="ctr"/>
          <a:lstStyle/>
          <a:p>
            <a:pPr marL="0" indent="0" algn="ctr">
              <a:buNone/>
            </a:pPr>
            <a:r>
              <a:rPr lang="en-US" sz="1600" b="1" dirty="0">
                <a:solidFill>
                  <a:srgbClr val="E67E22"/>
                </a:solidFill>
              </a:rPr>
              <a:t>High-dimensional</a:t>
            </a:r>
            <a:endParaRPr lang="en-US" sz="1600" dirty="0"/>
          </a:p>
        </p:txBody>
      </p:sp>
      <p:sp>
        <p:nvSpPr>
          <p:cNvPr id="9" name="Text 7"/>
          <p:cNvSpPr/>
          <p:nvPr/>
        </p:nvSpPr>
        <p:spPr>
          <a:xfrm>
            <a:off x="6858000" y="1920240"/>
            <a:ext cx="1828800" cy="274320"/>
          </a:xfrm>
          <a:prstGeom prst="rect">
            <a:avLst/>
          </a:prstGeom>
          <a:noFill/>
          <a:ln/>
        </p:spPr>
        <p:txBody>
          <a:bodyPr wrap="square" rtlCol="0" anchor="ctr"/>
          <a:lstStyle/>
          <a:p>
            <a:pPr marL="0" indent="0" algn="ctr">
              <a:buNone/>
            </a:pPr>
            <a:r>
              <a:rPr lang="en-US" sz="1400" dirty="0">
                <a:solidFill>
                  <a:srgbClr val="7F8C8D"/>
                </a:solidFill>
              </a:rPr>
              <a:t>Policy scenarios</a:t>
            </a:r>
            <a:endParaRPr lang="en-US" sz="1400" dirty="0"/>
          </a:p>
        </p:txBody>
      </p:sp>
      <p:sp>
        <p:nvSpPr>
          <p:cNvPr id="10" name="Shape 8"/>
          <p:cNvSpPr/>
          <p:nvPr/>
        </p:nvSpPr>
        <p:spPr>
          <a:xfrm>
            <a:off x="914400" y="2468880"/>
            <a:ext cx="7315200" cy="822960"/>
          </a:xfrm>
          <a:prstGeom prst="roundRect">
            <a:avLst>
              <a:gd name="adj" fmla="val 11111"/>
            </a:avLst>
          </a:prstGeom>
          <a:solidFill>
            <a:srgbClr val="EBF5FB"/>
          </a:solidFill>
          <a:ln w="25400">
            <a:solidFill>
              <a:srgbClr val="5DADE2"/>
            </a:solidFill>
            <a:prstDash val="solid"/>
          </a:ln>
        </p:spPr>
        <p:txBody>
          <a:bodyPr/>
          <a:lstStyle/>
          <a:p>
            <a:endParaRPr lang="en-US"/>
          </a:p>
        </p:txBody>
      </p:sp>
      <p:sp>
        <p:nvSpPr>
          <p:cNvPr id="11" name="Text 9"/>
          <p:cNvSpPr/>
          <p:nvPr/>
        </p:nvSpPr>
        <p:spPr>
          <a:xfrm>
            <a:off x="914400" y="2651760"/>
            <a:ext cx="7315200" cy="457200"/>
          </a:xfrm>
          <a:prstGeom prst="rect">
            <a:avLst/>
          </a:prstGeom>
          <a:noFill/>
          <a:ln/>
        </p:spPr>
        <p:txBody>
          <a:bodyPr wrap="square" rtlCol="0" anchor="ctr"/>
          <a:lstStyle/>
          <a:p>
            <a:pPr marL="0" indent="0" algn="ctr">
              <a:buNone/>
            </a:pPr>
            <a:r>
              <a:rPr lang="en-US" sz="1800" b="1" dirty="0">
                <a:solidFill>
                  <a:srgbClr val="2C3E50"/>
                </a:solidFill>
              </a:rPr>
              <a:t>ABMs link micro rules ↔ macro outcomes under interdependence</a:t>
            </a:r>
            <a:endParaRPr lang="en-US" sz="1800" dirty="0"/>
          </a:p>
        </p:txBody>
      </p:sp>
      <p:sp>
        <p:nvSpPr>
          <p:cNvPr id="12" name="Text 10"/>
          <p:cNvSpPr/>
          <p:nvPr/>
        </p:nvSpPr>
        <p:spPr>
          <a:xfrm>
            <a:off x="731520" y="3429000"/>
            <a:ext cx="7315200" cy="274320"/>
          </a:xfrm>
          <a:prstGeom prst="rect">
            <a:avLst/>
          </a:prstGeom>
          <a:noFill/>
          <a:ln/>
        </p:spPr>
        <p:txBody>
          <a:bodyPr wrap="square" rtlCol="0" anchor="ctr"/>
          <a:lstStyle/>
          <a:p>
            <a:pPr marL="0" indent="0" algn="ctr">
              <a:buNone/>
            </a:pPr>
            <a:r>
              <a:rPr lang="en-US" sz="1800" dirty="0">
                <a:solidFill>
                  <a:srgbClr val="2C3E50"/>
                </a:solidFill>
                <a:latin typeface="Arial" pitchFamily="34" charset="0"/>
                <a:ea typeface="Arial" pitchFamily="34" charset="-122"/>
                <a:cs typeface="Arial" pitchFamily="34" charset="-120"/>
              </a:rPr>
              <a:t>Choose approach based on research question:</a:t>
            </a:r>
            <a:endParaRPr lang="en-US" sz="1800" dirty="0"/>
          </a:p>
        </p:txBody>
      </p:sp>
      <p:sp>
        <p:nvSpPr>
          <p:cNvPr id="13" name="Text 11"/>
          <p:cNvSpPr/>
          <p:nvPr/>
        </p:nvSpPr>
        <p:spPr>
          <a:xfrm>
            <a:off x="1335741" y="3840480"/>
            <a:ext cx="3657599" cy="274320"/>
          </a:xfrm>
          <a:prstGeom prst="rect">
            <a:avLst/>
          </a:prstGeom>
          <a:noFill/>
          <a:ln/>
        </p:spPr>
        <p:txBody>
          <a:bodyPr wrap="square" rtlCol="0" anchor="ctr"/>
          <a:lstStyle/>
          <a:p>
            <a:pPr marL="0" indent="0">
              <a:buNone/>
            </a:pPr>
            <a:r>
              <a:rPr lang="en-US" sz="1800" dirty="0">
                <a:solidFill>
                  <a:srgbClr val="2C3E50"/>
                </a:solidFill>
                <a:latin typeface="Arial" pitchFamily="34" charset="0"/>
                <a:ea typeface="Arial" pitchFamily="34" charset="-122"/>
                <a:cs typeface="Arial" pitchFamily="34" charset="-120"/>
              </a:rPr>
              <a:t>• Stylized: Isolate mechanisms</a:t>
            </a:r>
            <a:endParaRPr lang="en-US" sz="1800" dirty="0"/>
          </a:p>
        </p:txBody>
      </p:sp>
      <p:sp>
        <p:nvSpPr>
          <p:cNvPr id="14" name="Text 12"/>
          <p:cNvSpPr/>
          <p:nvPr/>
        </p:nvSpPr>
        <p:spPr>
          <a:xfrm>
            <a:off x="4572000" y="3840480"/>
            <a:ext cx="4034118" cy="274320"/>
          </a:xfrm>
          <a:prstGeom prst="rect">
            <a:avLst/>
          </a:prstGeom>
          <a:noFill/>
          <a:ln/>
        </p:spPr>
        <p:txBody>
          <a:bodyPr wrap="square" rtlCol="0" anchor="ctr"/>
          <a:lstStyle/>
          <a:p>
            <a:pPr marL="0" indent="0">
              <a:buNone/>
            </a:pPr>
            <a:r>
              <a:rPr lang="en-US" sz="1800" dirty="0">
                <a:solidFill>
                  <a:srgbClr val="2C3E50"/>
                </a:solidFill>
                <a:latin typeface="Arial" pitchFamily="34" charset="0"/>
                <a:ea typeface="Arial" pitchFamily="34" charset="-122"/>
                <a:cs typeface="Arial" pitchFamily="34" charset="-120"/>
              </a:rPr>
              <a:t>• Empirical: Test real-world scenarios</a:t>
            </a:r>
            <a:endParaRPr lang="en-US" sz="1800" dirty="0"/>
          </a:p>
        </p:txBody>
      </p:sp>
      <p:sp>
        <p:nvSpPr>
          <p:cNvPr id="16" name="Text 13"/>
          <p:cNvSpPr/>
          <p:nvPr/>
        </p:nvSpPr>
        <p:spPr>
          <a:xfrm>
            <a:off x="6858000" y="4846320"/>
            <a:ext cx="2103120" cy="274320"/>
          </a:xfrm>
          <a:prstGeom prst="rect">
            <a:avLst/>
          </a:prstGeom>
          <a:noFill/>
          <a:ln/>
        </p:spPr>
        <p:txBody>
          <a:bodyPr wrap="square" rtlCol="0" anchor="ctr"/>
          <a:lstStyle/>
          <a:p>
            <a:pPr marL="0" indent="0">
              <a:buNone/>
            </a:pPr>
            <a:r>
              <a:rPr lang="en-US" sz="1200" i="1" dirty="0">
                <a:solidFill>
                  <a:srgbClr val="BDC3C7"/>
                </a:solidFill>
                <a:latin typeface="Arial" pitchFamily="34" charset="0"/>
                <a:ea typeface="Arial" pitchFamily="34" charset="-122"/>
                <a:cs typeface="Arial" pitchFamily="34" charset="-120"/>
              </a:rPr>
              <a:t>Bruch &amp; Atwell 2015</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rtlCol="0" anchor="ctr"/>
          <a:lstStyle/>
          <a:p>
            <a:pPr marL="0" indent="0" algn="ctr">
              <a:buNone/>
            </a:pPr>
            <a:r>
              <a:rPr lang="en-US" sz="3600" b="1" dirty="0">
                <a:solidFill>
                  <a:srgbClr val="2C3E50"/>
                </a:solidFill>
                <a:latin typeface="Arial" pitchFamily="34" charset="0"/>
                <a:ea typeface="Arial" pitchFamily="34" charset="-122"/>
                <a:cs typeface="Arial" pitchFamily="34" charset="-120"/>
              </a:rPr>
              <a:t>Recipe for Empirical ABMs</a:t>
            </a:r>
            <a:endParaRPr lang="en-US" sz="3600" dirty="0"/>
          </a:p>
        </p:txBody>
      </p:sp>
      <p:sp>
        <p:nvSpPr>
          <p:cNvPr id="3" name="Shape 1"/>
          <p:cNvSpPr/>
          <p:nvPr/>
        </p:nvSpPr>
        <p:spPr>
          <a:xfrm>
            <a:off x="731520" y="1097280"/>
            <a:ext cx="1463040" cy="731520"/>
          </a:xfrm>
          <a:prstGeom prst="roundRect">
            <a:avLst>
              <a:gd name="adj" fmla="val 12500"/>
            </a:avLst>
          </a:prstGeom>
          <a:solidFill>
            <a:srgbClr val="5DADE2"/>
          </a:solidFill>
          <a:ln/>
        </p:spPr>
        <p:txBody>
          <a:bodyPr/>
          <a:lstStyle/>
          <a:p>
            <a:endParaRPr lang="en-US"/>
          </a:p>
        </p:txBody>
      </p:sp>
      <p:sp>
        <p:nvSpPr>
          <p:cNvPr id="4" name="Text 2"/>
          <p:cNvSpPr/>
          <p:nvPr/>
        </p:nvSpPr>
        <p:spPr>
          <a:xfrm>
            <a:off x="731520" y="1234440"/>
            <a:ext cx="1463040" cy="457200"/>
          </a:xfrm>
          <a:prstGeom prst="rect">
            <a:avLst/>
          </a:prstGeom>
          <a:noFill/>
          <a:ln/>
        </p:spPr>
        <p:txBody>
          <a:bodyPr wrap="square" rtlCol="0" anchor="ctr"/>
          <a:lstStyle/>
          <a:p>
            <a:pPr marL="0" indent="0" algn="ctr">
              <a:buNone/>
            </a:pPr>
            <a:r>
              <a:rPr lang="en-US" sz="1600" b="1" dirty="0">
                <a:solidFill>
                  <a:srgbClr val="FFFFFF"/>
                </a:solidFill>
              </a:rPr>
              <a:t>Data</a:t>
            </a:r>
            <a:endParaRPr lang="en-US" sz="1600" dirty="0"/>
          </a:p>
        </p:txBody>
      </p:sp>
      <p:sp>
        <p:nvSpPr>
          <p:cNvPr id="5" name="Shape 3"/>
          <p:cNvSpPr/>
          <p:nvPr/>
        </p:nvSpPr>
        <p:spPr>
          <a:xfrm rot="5400000">
            <a:off x="1270299" y="1871158"/>
            <a:ext cx="274320" cy="274320"/>
          </a:xfrm>
          <a:prstGeom prst="rightArrow">
            <a:avLst/>
          </a:prstGeom>
          <a:solidFill>
            <a:srgbClr val="7F8C8D"/>
          </a:solidFill>
          <a:ln/>
        </p:spPr>
        <p:txBody>
          <a:bodyPr/>
          <a:lstStyle/>
          <a:p>
            <a:endParaRPr lang="en-US"/>
          </a:p>
        </p:txBody>
      </p:sp>
      <p:sp>
        <p:nvSpPr>
          <p:cNvPr id="6" name="Shape 4"/>
          <p:cNvSpPr/>
          <p:nvPr/>
        </p:nvSpPr>
        <p:spPr>
          <a:xfrm>
            <a:off x="731520" y="2205990"/>
            <a:ext cx="1463040" cy="731520"/>
          </a:xfrm>
          <a:prstGeom prst="roundRect">
            <a:avLst>
              <a:gd name="adj" fmla="val 12500"/>
            </a:avLst>
          </a:prstGeom>
          <a:solidFill>
            <a:srgbClr val="000000"/>
          </a:solidFill>
          <a:ln/>
        </p:spPr>
        <p:txBody>
          <a:bodyPr/>
          <a:lstStyle/>
          <a:p>
            <a:endParaRPr lang="en-US"/>
          </a:p>
        </p:txBody>
      </p:sp>
      <p:sp>
        <p:nvSpPr>
          <p:cNvPr id="7" name="Text 5"/>
          <p:cNvSpPr/>
          <p:nvPr/>
        </p:nvSpPr>
        <p:spPr>
          <a:xfrm>
            <a:off x="675939" y="2343150"/>
            <a:ext cx="1463040" cy="457200"/>
          </a:xfrm>
          <a:prstGeom prst="rect">
            <a:avLst/>
          </a:prstGeom>
          <a:noFill/>
          <a:ln/>
        </p:spPr>
        <p:txBody>
          <a:bodyPr wrap="square" rtlCol="0" anchor="ctr"/>
          <a:lstStyle/>
          <a:p>
            <a:pPr marL="0" indent="0" algn="ctr">
              <a:buNone/>
            </a:pPr>
            <a:r>
              <a:rPr lang="en-US" sz="1600" b="1" dirty="0">
                <a:solidFill>
                  <a:srgbClr val="FFFFFF"/>
                </a:solidFill>
              </a:rPr>
              <a:t>Initialize</a:t>
            </a:r>
            <a:endParaRPr lang="en-US" sz="1600" dirty="0"/>
          </a:p>
        </p:txBody>
      </p:sp>
      <p:sp>
        <p:nvSpPr>
          <p:cNvPr id="8" name="Shape 6"/>
          <p:cNvSpPr/>
          <p:nvPr/>
        </p:nvSpPr>
        <p:spPr>
          <a:xfrm>
            <a:off x="4107628" y="2429100"/>
            <a:ext cx="274320" cy="274320"/>
          </a:xfrm>
          <a:prstGeom prst="rightArrow">
            <a:avLst/>
          </a:prstGeom>
          <a:solidFill>
            <a:srgbClr val="7F8C8D"/>
          </a:solidFill>
          <a:ln/>
        </p:spPr>
        <p:txBody>
          <a:bodyPr/>
          <a:lstStyle/>
          <a:p>
            <a:endParaRPr lang="en-US"/>
          </a:p>
        </p:txBody>
      </p:sp>
      <p:sp>
        <p:nvSpPr>
          <p:cNvPr id="9" name="Shape 7"/>
          <p:cNvSpPr/>
          <p:nvPr/>
        </p:nvSpPr>
        <p:spPr>
          <a:xfrm>
            <a:off x="2560320" y="2183130"/>
            <a:ext cx="1463040" cy="731520"/>
          </a:xfrm>
          <a:prstGeom prst="roundRect">
            <a:avLst>
              <a:gd name="adj" fmla="val 12500"/>
            </a:avLst>
          </a:prstGeom>
          <a:solidFill>
            <a:srgbClr val="E67E22"/>
          </a:solidFill>
          <a:ln/>
        </p:spPr>
        <p:txBody>
          <a:bodyPr/>
          <a:lstStyle/>
          <a:p>
            <a:endParaRPr lang="en-US"/>
          </a:p>
        </p:txBody>
      </p:sp>
      <p:sp>
        <p:nvSpPr>
          <p:cNvPr id="10" name="Text 8"/>
          <p:cNvSpPr/>
          <p:nvPr/>
        </p:nvSpPr>
        <p:spPr>
          <a:xfrm>
            <a:off x="2559423" y="2325334"/>
            <a:ext cx="1463040" cy="457200"/>
          </a:xfrm>
          <a:prstGeom prst="rect">
            <a:avLst/>
          </a:prstGeom>
          <a:noFill/>
          <a:ln/>
        </p:spPr>
        <p:txBody>
          <a:bodyPr wrap="square" rtlCol="0" anchor="ctr"/>
          <a:lstStyle/>
          <a:p>
            <a:pPr marL="0" indent="0" algn="ctr">
              <a:buNone/>
            </a:pPr>
            <a:r>
              <a:rPr lang="en-US" sz="1600" b="1" dirty="0">
                <a:solidFill>
                  <a:srgbClr val="FFFFFF"/>
                </a:solidFill>
              </a:rPr>
              <a:t>Estimate</a:t>
            </a:r>
            <a:endParaRPr lang="en-US" sz="1600" dirty="0"/>
          </a:p>
        </p:txBody>
      </p:sp>
      <p:sp>
        <p:nvSpPr>
          <p:cNvPr id="11" name="Shape 9"/>
          <p:cNvSpPr/>
          <p:nvPr/>
        </p:nvSpPr>
        <p:spPr>
          <a:xfrm>
            <a:off x="2216971" y="2435262"/>
            <a:ext cx="274320" cy="274320"/>
          </a:xfrm>
          <a:prstGeom prst="rightArrow">
            <a:avLst/>
          </a:prstGeom>
          <a:solidFill>
            <a:srgbClr val="7F8C8D"/>
          </a:solidFill>
          <a:ln/>
        </p:spPr>
        <p:txBody>
          <a:bodyPr/>
          <a:lstStyle/>
          <a:p>
            <a:endParaRPr lang="en-US"/>
          </a:p>
        </p:txBody>
      </p:sp>
      <p:sp>
        <p:nvSpPr>
          <p:cNvPr id="12" name="Shape 10"/>
          <p:cNvSpPr/>
          <p:nvPr/>
        </p:nvSpPr>
        <p:spPr>
          <a:xfrm>
            <a:off x="4480560" y="2177808"/>
            <a:ext cx="1463040" cy="731520"/>
          </a:xfrm>
          <a:prstGeom prst="roundRect">
            <a:avLst>
              <a:gd name="adj" fmla="val 12500"/>
            </a:avLst>
          </a:prstGeom>
          <a:solidFill>
            <a:srgbClr val="27AE60"/>
          </a:solidFill>
          <a:ln/>
        </p:spPr>
        <p:txBody>
          <a:bodyPr/>
          <a:lstStyle/>
          <a:p>
            <a:endParaRPr lang="en-US"/>
          </a:p>
        </p:txBody>
      </p:sp>
      <p:sp>
        <p:nvSpPr>
          <p:cNvPr id="13" name="Text 11"/>
          <p:cNvSpPr/>
          <p:nvPr/>
        </p:nvSpPr>
        <p:spPr>
          <a:xfrm>
            <a:off x="4433944" y="2325334"/>
            <a:ext cx="1463040" cy="457200"/>
          </a:xfrm>
          <a:prstGeom prst="rect">
            <a:avLst/>
          </a:prstGeom>
          <a:noFill/>
          <a:ln/>
        </p:spPr>
        <p:txBody>
          <a:bodyPr wrap="square" rtlCol="0" anchor="ctr"/>
          <a:lstStyle/>
          <a:p>
            <a:pPr marL="0" indent="0" algn="ctr">
              <a:buNone/>
            </a:pPr>
            <a:r>
              <a:rPr lang="en-US" sz="1600" b="1" dirty="0">
                <a:solidFill>
                  <a:srgbClr val="FFFFFF"/>
                </a:solidFill>
              </a:rPr>
              <a:t>Simulate</a:t>
            </a:r>
            <a:endParaRPr lang="en-US" sz="1600" dirty="0"/>
          </a:p>
        </p:txBody>
      </p:sp>
      <p:sp>
        <p:nvSpPr>
          <p:cNvPr id="14" name="Shape 12"/>
          <p:cNvSpPr/>
          <p:nvPr/>
        </p:nvSpPr>
        <p:spPr>
          <a:xfrm>
            <a:off x="6057900" y="2435262"/>
            <a:ext cx="274320" cy="274320"/>
          </a:xfrm>
          <a:prstGeom prst="rightArrow">
            <a:avLst/>
          </a:prstGeom>
          <a:solidFill>
            <a:srgbClr val="7F8C8D"/>
          </a:solidFill>
          <a:ln/>
        </p:spPr>
        <p:txBody>
          <a:bodyPr/>
          <a:lstStyle/>
          <a:p>
            <a:endParaRPr lang="en-US"/>
          </a:p>
        </p:txBody>
      </p:sp>
      <p:sp>
        <p:nvSpPr>
          <p:cNvPr id="15" name="Shape 13"/>
          <p:cNvSpPr/>
          <p:nvPr/>
        </p:nvSpPr>
        <p:spPr>
          <a:xfrm>
            <a:off x="6446520" y="2198817"/>
            <a:ext cx="1463040" cy="731520"/>
          </a:xfrm>
          <a:prstGeom prst="roundRect">
            <a:avLst>
              <a:gd name="adj" fmla="val 12500"/>
            </a:avLst>
          </a:prstGeom>
          <a:solidFill>
            <a:srgbClr val="8E44AD"/>
          </a:solidFill>
          <a:ln/>
        </p:spPr>
        <p:txBody>
          <a:bodyPr/>
          <a:lstStyle/>
          <a:p>
            <a:endParaRPr lang="en-US"/>
          </a:p>
        </p:txBody>
      </p:sp>
      <p:sp>
        <p:nvSpPr>
          <p:cNvPr id="16" name="Text 14"/>
          <p:cNvSpPr/>
          <p:nvPr/>
        </p:nvSpPr>
        <p:spPr>
          <a:xfrm>
            <a:off x="6446520" y="2335197"/>
            <a:ext cx="1463040" cy="457200"/>
          </a:xfrm>
          <a:prstGeom prst="rect">
            <a:avLst/>
          </a:prstGeom>
          <a:noFill/>
          <a:ln/>
        </p:spPr>
        <p:txBody>
          <a:bodyPr wrap="square" rtlCol="0" anchor="ctr"/>
          <a:lstStyle/>
          <a:p>
            <a:pPr marL="0" indent="0" algn="ctr">
              <a:buNone/>
            </a:pPr>
            <a:r>
              <a:rPr lang="en-US" sz="1600" b="1" dirty="0">
                <a:solidFill>
                  <a:srgbClr val="FFFFFF"/>
                </a:solidFill>
              </a:rPr>
              <a:t>Validate</a:t>
            </a:r>
            <a:endParaRPr lang="en-US" sz="1600" dirty="0"/>
          </a:p>
        </p:txBody>
      </p:sp>
      <p:sp>
        <p:nvSpPr>
          <p:cNvPr id="17" name="Text 15"/>
          <p:cNvSpPr/>
          <p:nvPr/>
        </p:nvSpPr>
        <p:spPr>
          <a:xfrm>
            <a:off x="1416424" y="3268980"/>
            <a:ext cx="3017520" cy="274320"/>
          </a:xfrm>
          <a:prstGeom prst="rect">
            <a:avLst/>
          </a:prstGeom>
          <a:noFill/>
          <a:ln/>
        </p:spPr>
        <p:txBody>
          <a:bodyPr wrap="square" rtlCol="0" anchor="ctr"/>
          <a:lstStyle/>
          <a:p>
            <a:pPr marL="0" indent="0">
              <a:buNone/>
            </a:pPr>
            <a:r>
              <a:rPr lang="en-US" sz="1600" b="1" dirty="0">
                <a:solidFill>
                  <a:srgbClr val="34495E"/>
                </a:solidFill>
                <a:latin typeface="Arial" pitchFamily="34" charset="0"/>
                <a:ea typeface="Arial" pitchFamily="34" charset="-122"/>
                <a:cs typeface="Arial" pitchFamily="34" charset="-120"/>
              </a:rPr>
              <a:t>1. Initialize populations</a:t>
            </a:r>
            <a:endParaRPr lang="en-US" sz="1600" dirty="0"/>
          </a:p>
        </p:txBody>
      </p:sp>
      <p:sp>
        <p:nvSpPr>
          <p:cNvPr id="18" name="Text 16"/>
          <p:cNvSpPr/>
          <p:nvPr/>
        </p:nvSpPr>
        <p:spPr>
          <a:xfrm>
            <a:off x="3980330" y="3262649"/>
            <a:ext cx="3657600" cy="274320"/>
          </a:xfrm>
          <a:prstGeom prst="rect">
            <a:avLst/>
          </a:prstGeom>
          <a:noFill/>
          <a:ln/>
        </p:spPr>
        <p:txBody>
          <a:bodyPr wrap="square" rtlCol="0" anchor="ctr"/>
          <a:lstStyle/>
          <a:p>
            <a:pPr marL="0" indent="0">
              <a:buNone/>
            </a:pPr>
            <a:r>
              <a:rPr lang="en-US" sz="1600" dirty="0">
                <a:solidFill>
                  <a:srgbClr val="2C3E50"/>
                </a:solidFill>
                <a:latin typeface="Arial" pitchFamily="34" charset="0"/>
                <a:cs typeface="Arial" pitchFamily="34" charset="-120"/>
              </a:rPr>
              <a:t>Census, ACS</a:t>
            </a:r>
            <a:endParaRPr lang="en-US" sz="1600" dirty="0"/>
          </a:p>
        </p:txBody>
      </p:sp>
      <p:sp>
        <p:nvSpPr>
          <p:cNvPr id="19" name="Text 17"/>
          <p:cNvSpPr/>
          <p:nvPr/>
        </p:nvSpPr>
        <p:spPr>
          <a:xfrm>
            <a:off x="1407459" y="3634740"/>
            <a:ext cx="2743200" cy="274320"/>
          </a:xfrm>
          <a:prstGeom prst="rect">
            <a:avLst/>
          </a:prstGeom>
          <a:noFill/>
          <a:ln/>
        </p:spPr>
        <p:txBody>
          <a:bodyPr wrap="square" rtlCol="0" anchor="ctr"/>
          <a:lstStyle/>
          <a:p>
            <a:pPr marL="0" indent="0">
              <a:buNone/>
            </a:pPr>
            <a:r>
              <a:rPr lang="en-US" sz="1600" b="1" dirty="0">
                <a:solidFill>
                  <a:srgbClr val="34495E"/>
                </a:solidFill>
                <a:latin typeface="Arial" pitchFamily="34" charset="0"/>
                <a:ea typeface="Arial" pitchFamily="34" charset="-122"/>
                <a:cs typeface="Arial" pitchFamily="34" charset="-120"/>
              </a:rPr>
              <a:t>2. Estimate behavior</a:t>
            </a:r>
            <a:endParaRPr lang="en-US" sz="1600" dirty="0"/>
          </a:p>
        </p:txBody>
      </p:sp>
      <p:sp>
        <p:nvSpPr>
          <p:cNvPr id="20" name="Text 18"/>
          <p:cNvSpPr/>
          <p:nvPr/>
        </p:nvSpPr>
        <p:spPr>
          <a:xfrm>
            <a:off x="3974951" y="3629586"/>
            <a:ext cx="4117490" cy="274320"/>
          </a:xfrm>
          <a:prstGeom prst="rect">
            <a:avLst/>
          </a:prstGeom>
          <a:noFill/>
          <a:ln/>
        </p:spPr>
        <p:txBody>
          <a:bodyPr wrap="square" rtlCol="0" anchor="ctr"/>
          <a:lstStyle/>
          <a:p>
            <a:pPr marL="0" indent="0">
              <a:buNone/>
            </a:pPr>
            <a:r>
              <a:rPr lang="en-US" sz="1600" dirty="0">
                <a:solidFill>
                  <a:srgbClr val="2C3E50"/>
                </a:solidFill>
                <a:latin typeface="Arial" pitchFamily="34" charset="0"/>
                <a:ea typeface="Arial" pitchFamily="34" charset="-122"/>
                <a:cs typeface="Arial" pitchFamily="34" charset="-120"/>
              </a:rPr>
              <a:t>E.g., Conditional logit from PSID mobility</a:t>
            </a:r>
            <a:endParaRPr lang="en-US" sz="1600" dirty="0"/>
          </a:p>
        </p:txBody>
      </p:sp>
      <p:sp>
        <p:nvSpPr>
          <p:cNvPr id="21" name="Text 19"/>
          <p:cNvSpPr/>
          <p:nvPr/>
        </p:nvSpPr>
        <p:spPr>
          <a:xfrm>
            <a:off x="1407459" y="3977640"/>
            <a:ext cx="2743200" cy="274320"/>
          </a:xfrm>
          <a:prstGeom prst="rect">
            <a:avLst/>
          </a:prstGeom>
          <a:noFill/>
          <a:ln/>
        </p:spPr>
        <p:txBody>
          <a:bodyPr wrap="square" rtlCol="0" anchor="ctr"/>
          <a:lstStyle/>
          <a:p>
            <a:pPr marL="0" indent="0">
              <a:buNone/>
            </a:pPr>
            <a:r>
              <a:rPr lang="en-US" sz="1600" b="1" dirty="0">
                <a:solidFill>
                  <a:srgbClr val="34495E"/>
                </a:solidFill>
                <a:latin typeface="Arial" pitchFamily="34" charset="0"/>
                <a:ea typeface="Arial" pitchFamily="34" charset="-122"/>
                <a:cs typeface="Arial" pitchFamily="34" charset="-120"/>
              </a:rPr>
              <a:t>3. Run simulations</a:t>
            </a:r>
            <a:endParaRPr lang="en-US" sz="1600" dirty="0"/>
          </a:p>
        </p:txBody>
      </p:sp>
      <p:sp>
        <p:nvSpPr>
          <p:cNvPr id="22" name="Text 20"/>
          <p:cNvSpPr/>
          <p:nvPr/>
        </p:nvSpPr>
        <p:spPr>
          <a:xfrm>
            <a:off x="3974951" y="4000500"/>
            <a:ext cx="3657600" cy="274320"/>
          </a:xfrm>
          <a:prstGeom prst="rect">
            <a:avLst/>
          </a:prstGeom>
          <a:noFill/>
          <a:ln/>
        </p:spPr>
        <p:txBody>
          <a:bodyPr wrap="square" rtlCol="0" anchor="ctr"/>
          <a:lstStyle/>
          <a:p>
            <a:pPr marL="0" indent="0">
              <a:buNone/>
            </a:pPr>
            <a:r>
              <a:rPr lang="en-US" sz="1600" dirty="0">
                <a:solidFill>
                  <a:srgbClr val="2C3E50"/>
                </a:solidFill>
                <a:latin typeface="Arial" pitchFamily="34" charset="0"/>
                <a:ea typeface="Arial" pitchFamily="34" charset="-122"/>
                <a:cs typeface="Arial" pitchFamily="34" charset="-120"/>
              </a:rPr>
              <a:t>Sample draws realize choices</a:t>
            </a:r>
            <a:endParaRPr lang="en-US" sz="1600" dirty="0"/>
          </a:p>
        </p:txBody>
      </p:sp>
      <p:sp>
        <p:nvSpPr>
          <p:cNvPr id="23" name="Text 21"/>
          <p:cNvSpPr/>
          <p:nvPr/>
        </p:nvSpPr>
        <p:spPr>
          <a:xfrm>
            <a:off x="1416424" y="4343400"/>
            <a:ext cx="2743200" cy="274320"/>
          </a:xfrm>
          <a:prstGeom prst="rect">
            <a:avLst/>
          </a:prstGeom>
          <a:noFill/>
          <a:ln/>
        </p:spPr>
        <p:txBody>
          <a:bodyPr wrap="square" rtlCol="0" anchor="ctr"/>
          <a:lstStyle/>
          <a:p>
            <a:pPr marL="0" indent="0">
              <a:buNone/>
            </a:pPr>
            <a:r>
              <a:rPr lang="en-US" sz="1600" b="1" dirty="0">
                <a:solidFill>
                  <a:srgbClr val="34495E"/>
                </a:solidFill>
                <a:latin typeface="Arial" pitchFamily="34" charset="0"/>
                <a:ea typeface="Arial" pitchFamily="34" charset="-122"/>
                <a:cs typeface="Arial" pitchFamily="34" charset="-120"/>
              </a:rPr>
              <a:t>4. Validate &amp; test</a:t>
            </a:r>
            <a:endParaRPr lang="en-US" sz="1600" dirty="0"/>
          </a:p>
        </p:txBody>
      </p:sp>
      <p:sp>
        <p:nvSpPr>
          <p:cNvPr id="24" name="Text 22"/>
          <p:cNvSpPr/>
          <p:nvPr/>
        </p:nvSpPr>
        <p:spPr>
          <a:xfrm>
            <a:off x="3974951" y="4363461"/>
            <a:ext cx="4774602" cy="274320"/>
          </a:xfrm>
          <a:prstGeom prst="rect">
            <a:avLst/>
          </a:prstGeom>
          <a:noFill/>
          <a:ln/>
        </p:spPr>
        <p:txBody>
          <a:bodyPr wrap="square" rtlCol="0" anchor="ctr"/>
          <a:lstStyle/>
          <a:p>
            <a:pPr marL="0" indent="0">
              <a:buNone/>
            </a:pPr>
            <a:r>
              <a:rPr lang="en-US" sz="1600" dirty="0">
                <a:solidFill>
                  <a:srgbClr val="2C3E50"/>
                </a:solidFill>
                <a:latin typeface="Arial" pitchFamily="34" charset="0"/>
                <a:ea typeface="Arial" pitchFamily="34" charset="-122"/>
                <a:cs typeface="Arial" pitchFamily="34" charset="-120"/>
              </a:rPr>
              <a:t>Sensitivity analysis, compare to known outcomes</a:t>
            </a:r>
            <a:endParaRPr lang="en-US" sz="1600" dirty="0"/>
          </a:p>
        </p:txBody>
      </p:sp>
      <p:sp>
        <p:nvSpPr>
          <p:cNvPr id="26" name="Text 23"/>
          <p:cNvSpPr/>
          <p:nvPr/>
        </p:nvSpPr>
        <p:spPr>
          <a:xfrm>
            <a:off x="6858000" y="4846320"/>
            <a:ext cx="2103120" cy="274320"/>
          </a:xfrm>
          <a:prstGeom prst="rect">
            <a:avLst/>
          </a:prstGeom>
          <a:noFill/>
          <a:ln/>
        </p:spPr>
        <p:txBody>
          <a:bodyPr wrap="square" rtlCol="0" anchor="ctr"/>
          <a:lstStyle/>
          <a:p>
            <a:pPr marL="0" indent="0">
              <a:buNone/>
            </a:pPr>
            <a:r>
              <a:rPr lang="en-US" sz="1200" i="1" dirty="0">
                <a:solidFill>
                  <a:srgbClr val="BDC3C7"/>
                </a:solidFill>
                <a:latin typeface="Arial" pitchFamily="34" charset="0"/>
                <a:ea typeface="Arial" pitchFamily="34" charset="-122"/>
                <a:cs typeface="Arial" pitchFamily="34" charset="-120"/>
              </a:rPr>
              <a:t>Bruch &amp; Atwell 2015</a:t>
            </a:r>
            <a:endParaRPr lang="en-US" sz="1200" dirty="0"/>
          </a:p>
        </p:txBody>
      </p:sp>
      <p:sp>
        <p:nvSpPr>
          <p:cNvPr id="25" name="Shape 1">
            <a:extLst>
              <a:ext uri="{FF2B5EF4-FFF2-40B4-BE49-F238E27FC236}">
                <a16:creationId xmlns:a16="http://schemas.microsoft.com/office/drawing/2014/main" id="{102326C0-0C1D-F39E-B2BF-E8109E15FDFD}"/>
              </a:ext>
            </a:extLst>
          </p:cNvPr>
          <p:cNvSpPr/>
          <p:nvPr/>
        </p:nvSpPr>
        <p:spPr>
          <a:xfrm>
            <a:off x="2560320" y="1110167"/>
            <a:ext cx="1463040" cy="731520"/>
          </a:xfrm>
          <a:prstGeom prst="roundRect">
            <a:avLst>
              <a:gd name="adj" fmla="val 12500"/>
            </a:avLst>
          </a:prstGeom>
          <a:solidFill>
            <a:srgbClr val="5DADE2"/>
          </a:solidFill>
          <a:ln/>
        </p:spPr>
        <p:txBody>
          <a:bodyPr/>
          <a:lstStyle/>
          <a:p>
            <a:endParaRPr lang="en-US"/>
          </a:p>
        </p:txBody>
      </p:sp>
      <p:sp>
        <p:nvSpPr>
          <p:cNvPr id="27" name="Text 2">
            <a:extLst>
              <a:ext uri="{FF2B5EF4-FFF2-40B4-BE49-F238E27FC236}">
                <a16:creationId xmlns:a16="http://schemas.microsoft.com/office/drawing/2014/main" id="{9F842760-0675-370E-C1C6-4C096BD30A09}"/>
              </a:ext>
            </a:extLst>
          </p:cNvPr>
          <p:cNvSpPr/>
          <p:nvPr/>
        </p:nvSpPr>
        <p:spPr>
          <a:xfrm>
            <a:off x="2514600" y="1229622"/>
            <a:ext cx="1463040" cy="457200"/>
          </a:xfrm>
          <a:prstGeom prst="rect">
            <a:avLst/>
          </a:prstGeom>
          <a:noFill/>
          <a:ln/>
        </p:spPr>
        <p:txBody>
          <a:bodyPr wrap="square" rtlCol="0" anchor="ctr"/>
          <a:lstStyle/>
          <a:p>
            <a:pPr marL="0" indent="0" algn="ctr">
              <a:buNone/>
            </a:pPr>
            <a:r>
              <a:rPr lang="en-US" sz="1600" b="1" dirty="0">
                <a:solidFill>
                  <a:srgbClr val="FFFFFF"/>
                </a:solidFill>
              </a:rPr>
              <a:t>Data</a:t>
            </a:r>
            <a:endParaRPr lang="en-US" sz="1600" dirty="0"/>
          </a:p>
        </p:txBody>
      </p:sp>
      <p:sp>
        <p:nvSpPr>
          <p:cNvPr id="28" name="Shape 3">
            <a:extLst>
              <a:ext uri="{FF2B5EF4-FFF2-40B4-BE49-F238E27FC236}">
                <a16:creationId xmlns:a16="http://schemas.microsoft.com/office/drawing/2014/main" id="{AE06EBC7-7D69-FAEC-F398-F353088854A8}"/>
              </a:ext>
            </a:extLst>
          </p:cNvPr>
          <p:cNvSpPr/>
          <p:nvPr/>
        </p:nvSpPr>
        <p:spPr>
          <a:xfrm rot="5400000">
            <a:off x="3154680" y="1871158"/>
            <a:ext cx="274320" cy="274320"/>
          </a:xfrm>
          <a:prstGeom prst="rightArrow">
            <a:avLst/>
          </a:prstGeom>
          <a:solidFill>
            <a:srgbClr val="7F8C8D"/>
          </a:solidFill>
          <a:ln/>
        </p:spPr>
        <p:txBody>
          <a:bodyPr/>
          <a:lstStyle/>
          <a:p>
            <a:endParaRPr lang="en-US"/>
          </a:p>
        </p:txBody>
      </p:sp>
      <p:sp>
        <p:nvSpPr>
          <p:cNvPr id="29" name="Shape 12">
            <a:extLst>
              <a:ext uri="{FF2B5EF4-FFF2-40B4-BE49-F238E27FC236}">
                <a16:creationId xmlns:a16="http://schemas.microsoft.com/office/drawing/2014/main" id="{88423855-D5F8-BDB7-2E11-68E5903A1E16}"/>
              </a:ext>
            </a:extLst>
          </p:cNvPr>
          <p:cNvSpPr/>
          <p:nvPr/>
        </p:nvSpPr>
        <p:spPr>
          <a:xfrm rot="16200000">
            <a:off x="7040880" y="1862192"/>
            <a:ext cx="274320" cy="274320"/>
          </a:xfrm>
          <a:prstGeom prst="rightArrow">
            <a:avLst/>
          </a:prstGeom>
          <a:solidFill>
            <a:srgbClr val="7F8C8D"/>
          </a:solidFill>
          <a:ln/>
        </p:spPr>
        <p:txBody>
          <a:bodyPr/>
          <a:lstStyle/>
          <a:p>
            <a:endParaRPr lang="en-US"/>
          </a:p>
        </p:txBody>
      </p:sp>
      <p:sp>
        <p:nvSpPr>
          <p:cNvPr id="30" name="Shape 1">
            <a:extLst>
              <a:ext uri="{FF2B5EF4-FFF2-40B4-BE49-F238E27FC236}">
                <a16:creationId xmlns:a16="http://schemas.microsoft.com/office/drawing/2014/main" id="{B6E17A0A-52F4-119D-F159-61E6CE3A3196}"/>
              </a:ext>
            </a:extLst>
          </p:cNvPr>
          <p:cNvSpPr/>
          <p:nvPr/>
        </p:nvSpPr>
        <p:spPr>
          <a:xfrm>
            <a:off x="6446520" y="1120475"/>
            <a:ext cx="1463040" cy="731520"/>
          </a:xfrm>
          <a:prstGeom prst="roundRect">
            <a:avLst>
              <a:gd name="adj" fmla="val 12500"/>
            </a:avLst>
          </a:prstGeom>
          <a:solidFill>
            <a:srgbClr val="5DADE2"/>
          </a:solidFill>
          <a:ln/>
        </p:spPr>
        <p:txBody>
          <a:bodyPr/>
          <a:lstStyle/>
          <a:p>
            <a:endParaRPr lang="en-US"/>
          </a:p>
        </p:txBody>
      </p:sp>
      <p:sp>
        <p:nvSpPr>
          <p:cNvPr id="31" name="Text 2">
            <a:extLst>
              <a:ext uri="{FF2B5EF4-FFF2-40B4-BE49-F238E27FC236}">
                <a16:creationId xmlns:a16="http://schemas.microsoft.com/office/drawing/2014/main" id="{F7E069FA-A5C2-875D-B76D-6E4FA18259D6}"/>
              </a:ext>
            </a:extLst>
          </p:cNvPr>
          <p:cNvSpPr/>
          <p:nvPr/>
        </p:nvSpPr>
        <p:spPr>
          <a:xfrm>
            <a:off x="6446520" y="1238025"/>
            <a:ext cx="1463040" cy="457200"/>
          </a:xfrm>
          <a:prstGeom prst="rect">
            <a:avLst/>
          </a:prstGeom>
          <a:noFill/>
          <a:ln/>
        </p:spPr>
        <p:txBody>
          <a:bodyPr wrap="square" rtlCol="0" anchor="ctr"/>
          <a:lstStyle/>
          <a:p>
            <a:pPr marL="0" indent="0" algn="ctr">
              <a:buNone/>
            </a:pPr>
            <a:r>
              <a:rPr lang="en-US" sz="1600" b="1" dirty="0">
                <a:solidFill>
                  <a:srgbClr val="FFFFFF"/>
                </a:solidFill>
              </a:rPr>
              <a:t>Data</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548640"/>
            <a:ext cx="8229600" cy="548640"/>
          </a:xfrm>
          <a:prstGeom prst="rect">
            <a:avLst/>
          </a:prstGeom>
          <a:noFill/>
          <a:ln/>
        </p:spPr>
        <p:txBody>
          <a:bodyPr wrap="square" rtlCol="0" anchor="ctr"/>
          <a:lstStyle/>
          <a:p>
            <a:pPr marL="0" indent="0" algn="ctr">
              <a:buNone/>
            </a:pPr>
            <a:r>
              <a:rPr lang="en-US" sz="3600" b="1" dirty="0">
                <a:solidFill>
                  <a:srgbClr val="2C3E50"/>
                </a:solidFill>
                <a:latin typeface="Arial" pitchFamily="34" charset="0"/>
                <a:ea typeface="Arial" pitchFamily="34" charset="-122"/>
                <a:cs typeface="Arial" pitchFamily="34" charset="-120"/>
              </a:rPr>
              <a:t>From Checkerboards to Multi-Domain Research</a:t>
            </a:r>
            <a:endParaRPr lang="en-US" sz="3600" dirty="0"/>
          </a:p>
        </p:txBody>
      </p:sp>
      <p:sp>
        <p:nvSpPr>
          <p:cNvPr id="22" name="Text 20"/>
          <p:cNvSpPr/>
          <p:nvPr/>
        </p:nvSpPr>
        <p:spPr>
          <a:xfrm>
            <a:off x="914399" y="1691640"/>
            <a:ext cx="5979459" cy="365760"/>
          </a:xfrm>
          <a:prstGeom prst="rect">
            <a:avLst/>
          </a:prstGeom>
          <a:noFill/>
          <a:ln/>
        </p:spPr>
        <p:txBody>
          <a:bodyPr wrap="square" rtlCol="0" anchor="ctr"/>
          <a:lstStyle/>
          <a:p>
            <a:pPr marL="0" indent="0">
              <a:buNone/>
            </a:pPr>
            <a:r>
              <a:rPr lang="en-US" sz="2000" b="1" dirty="0">
                <a:solidFill>
                  <a:srgbClr val="E67E22"/>
                </a:solidFill>
                <a:latin typeface="Arial" pitchFamily="34" charset="0"/>
                <a:ea typeface="Arial" pitchFamily="34" charset="-122"/>
                <a:cs typeface="Arial" pitchFamily="34" charset="-120"/>
              </a:rPr>
              <a:t>New Directions in Segregation Research :</a:t>
            </a:r>
            <a:endParaRPr lang="en-US" sz="2000" dirty="0"/>
          </a:p>
        </p:txBody>
      </p:sp>
      <p:sp>
        <p:nvSpPr>
          <p:cNvPr id="23" name="Text 21"/>
          <p:cNvSpPr/>
          <p:nvPr/>
        </p:nvSpPr>
        <p:spPr>
          <a:xfrm>
            <a:off x="1210235" y="2194560"/>
            <a:ext cx="7315200" cy="1280160"/>
          </a:xfrm>
          <a:prstGeom prst="rect">
            <a:avLst/>
          </a:prstGeom>
          <a:noFill/>
          <a:ln/>
        </p:spPr>
        <p:txBody>
          <a:bodyPr wrap="square" rtlCol="0" anchor="ctr"/>
          <a:lstStyle/>
          <a:p>
            <a:pPr marL="0" indent="0">
              <a:buNone/>
            </a:pPr>
            <a:r>
              <a:rPr lang="en-US" sz="1800" dirty="0">
                <a:solidFill>
                  <a:srgbClr val="2C3E50"/>
                </a:solidFill>
                <a:latin typeface="Arial" pitchFamily="34" charset="0"/>
                <a:ea typeface="Arial" pitchFamily="34" charset="-122"/>
                <a:cs typeface="Arial" pitchFamily="34" charset="-120"/>
              </a:rPr>
              <a:t>• Intersectionality &amp; multi-attribute sorting
• Multi-domain segregation: home-school-work-leisure
• Activity-space data from mobile traces
• Machine learning for preference estimation</a:t>
            </a:r>
            <a:endParaRPr lang="en-US" sz="1800" dirty="0"/>
          </a:p>
        </p:txBody>
      </p:sp>
      <p:sp>
        <p:nvSpPr>
          <p:cNvPr id="25" name="Text 22"/>
          <p:cNvSpPr/>
          <p:nvPr/>
        </p:nvSpPr>
        <p:spPr>
          <a:xfrm>
            <a:off x="6583680" y="4846320"/>
            <a:ext cx="2377440" cy="274320"/>
          </a:xfrm>
          <a:prstGeom prst="rect">
            <a:avLst/>
          </a:prstGeom>
          <a:noFill/>
          <a:ln/>
        </p:spPr>
        <p:txBody>
          <a:bodyPr wrap="square" rtlCol="0" anchor="ctr"/>
          <a:lstStyle/>
          <a:p>
            <a:pPr marL="0" indent="0">
              <a:buNone/>
            </a:pPr>
            <a:r>
              <a:rPr lang="en-US" sz="1200" i="1" dirty="0">
                <a:solidFill>
                  <a:srgbClr val="BDC3C7"/>
                </a:solidFill>
                <a:latin typeface="Arial" pitchFamily="34" charset="0"/>
                <a:ea typeface="Arial" pitchFamily="34" charset="-122"/>
                <a:cs typeface="Arial" pitchFamily="34" charset="-120"/>
              </a:rPr>
              <a:t>Ubarevičienė et al. 2024</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rtlCol="0" anchor="ctr"/>
          <a:lstStyle/>
          <a:p>
            <a:pPr marL="0" indent="0" algn="ctr">
              <a:buNone/>
            </a:pPr>
            <a:r>
              <a:rPr lang="en-US" sz="3600" b="1" dirty="0">
                <a:solidFill>
                  <a:srgbClr val="E67E22"/>
                </a:solidFill>
                <a:latin typeface="Arial" pitchFamily="34" charset="0"/>
                <a:ea typeface="Arial" pitchFamily="34" charset="-122"/>
                <a:cs typeface="Arial" pitchFamily="34" charset="-120"/>
              </a:rPr>
              <a:t>What Would You Change?</a:t>
            </a:r>
            <a:endParaRPr lang="en-US" sz="3600" dirty="0"/>
          </a:p>
        </p:txBody>
      </p:sp>
      <p:sp>
        <p:nvSpPr>
          <p:cNvPr id="3" name="Shape 1"/>
          <p:cNvSpPr/>
          <p:nvPr/>
        </p:nvSpPr>
        <p:spPr>
          <a:xfrm>
            <a:off x="914400" y="1371600"/>
            <a:ext cx="3474720" cy="1371600"/>
          </a:xfrm>
          <a:prstGeom prst="roundRect">
            <a:avLst>
              <a:gd name="adj" fmla="val 6667"/>
            </a:avLst>
          </a:prstGeom>
          <a:solidFill>
            <a:srgbClr val="EBF5FB"/>
          </a:solidFill>
          <a:ln w="25400">
            <a:solidFill>
              <a:srgbClr val="5DADE2"/>
            </a:solidFill>
            <a:prstDash val="solid"/>
          </a:ln>
        </p:spPr>
        <p:txBody>
          <a:bodyPr/>
          <a:lstStyle/>
          <a:p>
            <a:endParaRPr lang="en-US"/>
          </a:p>
        </p:txBody>
      </p:sp>
      <p:sp>
        <p:nvSpPr>
          <p:cNvPr id="4" name="Text 2"/>
          <p:cNvSpPr/>
          <p:nvPr/>
        </p:nvSpPr>
        <p:spPr>
          <a:xfrm>
            <a:off x="914400" y="1463040"/>
            <a:ext cx="3474720" cy="365760"/>
          </a:xfrm>
          <a:prstGeom prst="rect">
            <a:avLst/>
          </a:prstGeom>
          <a:noFill/>
          <a:ln/>
        </p:spPr>
        <p:txBody>
          <a:bodyPr wrap="square" rtlCol="0" anchor="ctr"/>
          <a:lstStyle/>
          <a:p>
            <a:pPr marL="0" indent="0" algn="ctr">
              <a:buNone/>
            </a:pPr>
            <a:r>
              <a:rPr lang="en-US" sz="2000" b="1" dirty="0">
                <a:solidFill>
                  <a:srgbClr val="2C3E50"/>
                </a:solidFill>
              </a:rPr>
              <a:t>Preference Shape</a:t>
            </a:r>
            <a:endParaRPr lang="en-US" sz="2000" dirty="0"/>
          </a:p>
        </p:txBody>
      </p:sp>
      <p:sp>
        <p:nvSpPr>
          <p:cNvPr id="5" name="Text 3"/>
          <p:cNvSpPr/>
          <p:nvPr/>
        </p:nvSpPr>
        <p:spPr>
          <a:xfrm>
            <a:off x="914400" y="1920240"/>
            <a:ext cx="3474720" cy="548640"/>
          </a:xfrm>
          <a:prstGeom prst="rect">
            <a:avLst/>
          </a:prstGeom>
          <a:noFill/>
          <a:ln/>
        </p:spPr>
        <p:txBody>
          <a:bodyPr wrap="square" rtlCol="0" anchor="ctr"/>
          <a:lstStyle/>
          <a:p>
            <a:pPr marL="0" indent="0" algn="ctr">
              <a:buNone/>
            </a:pPr>
            <a:r>
              <a:rPr lang="en-US" sz="1600" dirty="0">
                <a:solidFill>
                  <a:srgbClr val="7F8C8D"/>
                </a:solidFill>
              </a:rPr>
              <a:t>Threshold vs continuous vs hybrid vs ?</a:t>
            </a:r>
            <a:endParaRPr lang="en-US" sz="1600" dirty="0"/>
          </a:p>
        </p:txBody>
      </p:sp>
      <p:sp>
        <p:nvSpPr>
          <p:cNvPr id="6" name="Shape 4"/>
          <p:cNvSpPr/>
          <p:nvPr/>
        </p:nvSpPr>
        <p:spPr>
          <a:xfrm>
            <a:off x="4572000" y="1371600"/>
            <a:ext cx="3474720" cy="1371600"/>
          </a:xfrm>
          <a:prstGeom prst="roundRect">
            <a:avLst>
              <a:gd name="adj" fmla="val 6667"/>
            </a:avLst>
          </a:prstGeom>
          <a:solidFill>
            <a:srgbClr val="EBF5FB"/>
          </a:solidFill>
          <a:ln w="25400">
            <a:solidFill>
              <a:srgbClr val="5DADE2"/>
            </a:solidFill>
            <a:prstDash val="solid"/>
          </a:ln>
        </p:spPr>
        <p:txBody>
          <a:bodyPr/>
          <a:lstStyle/>
          <a:p>
            <a:endParaRPr lang="en-US"/>
          </a:p>
        </p:txBody>
      </p:sp>
      <p:sp>
        <p:nvSpPr>
          <p:cNvPr id="7" name="Text 5"/>
          <p:cNvSpPr/>
          <p:nvPr/>
        </p:nvSpPr>
        <p:spPr>
          <a:xfrm>
            <a:off x="4572000" y="1463040"/>
            <a:ext cx="3474720" cy="365760"/>
          </a:xfrm>
          <a:prstGeom prst="rect">
            <a:avLst/>
          </a:prstGeom>
          <a:noFill/>
          <a:ln/>
        </p:spPr>
        <p:txBody>
          <a:bodyPr wrap="square" rtlCol="0" anchor="ctr"/>
          <a:lstStyle/>
          <a:p>
            <a:pPr marL="0" indent="0" algn="ctr">
              <a:buNone/>
            </a:pPr>
            <a:r>
              <a:rPr lang="en-US" sz="2000" b="1" dirty="0">
                <a:solidFill>
                  <a:srgbClr val="2C3E50"/>
                </a:solidFill>
              </a:rPr>
              <a:t>Randomness</a:t>
            </a:r>
            <a:endParaRPr lang="en-US" sz="2000" dirty="0"/>
          </a:p>
        </p:txBody>
      </p:sp>
      <p:sp>
        <p:nvSpPr>
          <p:cNvPr id="8" name="Text 6"/>
          <p:cNvSpPr/>
          <p:nvPr/>
        </p:nvSpPr>
        <p:spPr>
          <a:xfrm>
            <a:off x="4572000" y="1920240"/>
            <a:ext cx="3474720" cy="548640"/>
          </a:xfrm>
          <a:prstGeom prst="rect">
            <a:avLst/>
          </a:prstGeom>
          <a:noFill/>
          <a:ln/>
        </p:spPr>
        <p:txBody>
          <a:bodyPr wrap="square" rtlCol="0" anchor="ctr"/>
          <a:lstStyle/>
          <a:p>
            <a:pPr marL="0" indent="0" algn="ctr">
              <a:buNone/>
            </a:pPr>
            <a:r>
              <a:rPr lang="en-US" sz="1600" dirty="0">
                <a:solidFill>
                  <a:srgbClr val="7F8C8D"/>
                </a:solidFill>
              </a:rPr>
              <a:t>How much “noise” in decisions?</a:t>
            </a:r>
            <a:endParaRPr lang="en-US" sz="1600" dirty="0"/>
          </a:p>
        </p:txBody>
      </p:sp>
      <p:sp>
        <p:nvSpPr>
          <p:cNvPr id="9" name="Shape 7"/>
          <p:cNvSpPr/>
          <p:nvPr/>
        </p:nvSpPr>
        <p:spPr>
          <a:xfrm>
            <a:off x="914400" y="2926080"/>
            <a:ext cx="3474720" cy="1371600"/>
          </a:xfrm>
          <a:prstGeom prst="roundRect">
            <a:avLst>
              <a:gd name="adj" fmla="val 6667"/>
            </a:avLst>
          </a:prstGeom>
          <a:solidFill>
            <a:srgbClr val="EBF5FB"/>
          </a:solidFill>
          <a:ln w="25400">
            <a:solidFill>
              <a:srgbClr val="5DADE2"/>
            </a:solidFill>
            <a:prstDash val="solid"/>
          </a:ln>
        </p:spPr>
        <p:txBody>
          <a:bodyPr/>
          <a:lstStyle/>
          <a:p>
            <a:endParaRPr lang="en-US"/>
          </a:p>
        </p:txBody>
      </p:sp>
      <p:sp>
        <p:nvSpPr>
          <p:cNvPr id="10" name="Text 8"/>
          <p:cNvSpPr/>
          <p:nvPr/>
        </p:nvSpPr>
        <p:spPr>
          <a:xfrm>
            <a:off x="914400" y="3017520"/>
            <a:ext cx="3474720" cy="365760"/>
          </a:xfrm>
          <a:prstGeom prst="rect">
            <a:avLst/>
          </a:prstGeom>
          <a:noFill/>
          <a:ln/>
        </p:spPr>
        <p:txBody>
          <a:bodyPr wrap="square" rtlCol="0" anchor="ctr"/>
          <a:lstStyle/>
          <a:p>
            <a:pPr marL="0" indent="0" algn="ctr">
              <a:buNone/>
            </a:pPr>
            <a:r>
              <a:rPr lang="en-US" sz="2000" b="1" dirty="0">
                <a:solidFill>
                  <a:srgbClr val="2C3E50"/>
                </a:solidFill>
              </a:rPr>
              <a:t>Multi-attribute</a:t>
            </a:r>
            <a:endParaRPr lang="en-US" sz="2000" dirty="0"/>
          </a:p>
        </p:txBody>
      </p:sp>
      <p:sp>
        <p:nvSpPr>
          <p:cNvPr id="11" name="Text 9"/>
          <p:cNvSpPr/>
          <p:nvPr/>
        </p:nvSpPr>
        <p:spPr>
          <a:xfrm>
            <a:off x="914400" y="3474720"/>
            <a:ext cx="3474720" cy="548640"/>
          </a:xfrm>
          <a:prstGeom prst="rect">
            <a:avLst/>
          </a:prstGeom>
          <a:noFill/>
          <a:ln/>
        </p:spPr>
        <p:txBody>
          <a:bodyPr wrap="square" rtlCol="0" anchor="ctr"/>
          <a:lstStyle/>
          <a:p>
            <a:pPr marL="0" indent="0" algn="ctr">
              <a:buNone/>
            </a:pPr>
            <a:r>
              <a:rPr lang="en-US" sz="1600" dirty="0">
                <a:solidFill>
                  <a:srgbClr val="7F8C8D"/>
                </a:solidFill>
              </a:rPr>
              <a:t>Race + income + education + ?</a:t>
            </a:r>
            <a:endParaRPr lang="en-US" sz="1600" dirty="0"/>
          </a:p>
        </p:txBody>
      </p:sp>
      <p:sp>
        <p:nvSpPr>
          <p:cNvPr id="12" name="Shape 10"/>
          <p:cNvSpPr/>
          <p:nvPr/>
        </p:nvSpPr>
        <p:spPr>
          <a:xfrm>
            <a:off x="4572000" y="2926080"/>
            <a:ext cx="3474720" cy="1371600"/>
          </a:xfrm>
          <a:prstGeom prst="roundRect">
            <a:avLst>
              <a:gd name="adj" fmla="val 6667"/>
            </a:avLst>
          </a:prstGeom>
          <a:solidFill>
            <a:srgbClr val="EBF5FB"/>
          </a:solidFill>
          <a:ln w="25400">
            <a:solidFill>
              <a:srgbClr val="5DADE2"/>
            </a:solidFill>
            <a:prstDash val="solid"/>
          </a:ln>
        </p:spPr>
        <p:txBody>
          <a:bodyPr/>
          <a:lstStyle/>
          <a:p>
            <a:endParaRPr lang="en-US"/>
          </a:p>
        </p:txBody>
      </p:sp>
      <p:sp>
        <p:nvSpPr>
          <p:cNvPr id="13" name="Text 11"/>
          <p:cNvSpPr/>
          <p:nvPr/>
        </p:nvSpPr>
        <p:spPr>
          <a:xfrm>
            <a:off x="4572000" y="3017520"/>
            <a:ext cx="3474720" cy="365760"/>
          </a:xfrm>
          <a:prstGeom prst="rect">
            <a:avLst/>
          </a:prstGeom>
          <a:noFill/>
          <a:ln/>
        </p:spPr>
        <p:txBody>
          <a:bodyPr wrap="square" rtlCol="0" anchor="ctr"/>
          <a:lstStyle/>
          <a:p>
            <a:pPr marL="0" indent="0" algn="ctr">
              <a:buNone/>
            </a:pPr>
            <a:r>
              <a:rPr lang="en-US" sz="2000" b="1" dirty="0">
                <a:solidFill>
                  <a:srgbClr val="2C3E50"/>
                </a:solidFill>
              </a:rPr>
              <a:t>Neighborhood Scale</a:t>
            </a:r>
            <a:endParaRPr lang="en-US" sz="2000" dirty="0"/>
          </a:p>
        </p:txBody>
      </p:sp>
      <p:sp>
        <p:nvSpPr>
          <p:cNvPr id="14" name="Text 12"/>
          <p:cNvSpPr/>
          <p:nvPr/>
        </p:nvSpPr>
        <p:spPr>
          <a:xfrm>
            <a:off x="4572000" y="3474720"/>
            <a:ext cx="3474720" cy="548640"/>
          </a:xfrm>
          <a:prstGeom prst="rect">
            <a:avLst/>
          </a:prstGeom>
          <a:noFill/>
          <a:ln/>
        </p:spPr>
        <p:txBody>
          <a:bodyPr wrap="square" rtlCol="0" anchor="ctr"/>
          <a:lstStyle/>
          <a:p>
            <a:pPr marL="0" indent="0" algn="ctr">
              <a:buNone/>
            </a:pPr>
            <a:r>
              <a:rPr lang="en-US" sz="1600" dirty="0">
                <a:solidFill>
                  <a:srgbClr val="7F8C8D"/>
                </a:solidFill>
              </a:rPr>
              <a:t>Block vs tract vs activity space?</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228600" y="274320"/>
            <a:ext cx="8686800" cy="640080"/>
          </a:xfrm>
          <a:prstGeom prst="rect">
            <a:avLst/>
          </a:prstGeom>
          <a:noFill/>
          <a:ln/>
        </p:spPr>
        <p:txBody>
          <a:bodyPr wrap="square" rtlCol="0" anchor="ctr"/>
          <a:lstStyle/>
          <a:p>
            <a:pPr marL="0" indent="0">
              <a:buNone/>
            </a:pPr>
            <a:r>
              <a:rPr lang="en-US" sz="3600" b="1" dirty="0">
                <a:solidFill>
                  <a:srgbClr val="2C3E50"/>
                </a:solidFill>
                <a:latin typeface="Arial" pitchFamily="34" charset="0"/>
                <a:ea typeface="Arial" pitchFamily="34" charset="-122"/>
                <a:cs typeface="Arial" pitchFamily="34" charset="-120"/>
              </a:rPr>
              <a:t>Schelling's Minimal Prejudice Principle</a:t>
            </a:r>
            <a:endParaRPr lang="en-US" sz="3600" dirty="0"/>
          </a:p>
        </p:txBody>
      </p:sp>
      <p:sp>
        <p:nvSpPr>
          <p:cNvPr id="3" name="Shape 1"/>
          <p:cNvSpPr/>
          <p:nvPr/>
        </p:nvSpPr>
        <p:spPr>
          <a:xfrm>
            <a:off x="914400" y="1097280"/>
            <a:ext cx="7315200" cy="1097280"/>
          </a:xfrm>
          <a:prstGeom prst="roundRect">
            <a:avLst>
              <a:gd name="adj" fmla="val 12500"/>
            </a:avLst>
          </a:prstGeom>
          <a:solidFill>
            <a:srgbClr val="EBF5FB"/>
          </a:solidFill>
          <a:ln w="25400">
            <a:solidFill>
              <a:srgbClr val="5DADE2"/>
            </a:solidFill>
            <a:prstDash val="solid"/>
          </a:ln>
        </p:spPr>
        <p:txBody>
          <a:bodyPr/>
          <a:lstStyle/>
          <a:p>
            <a:endParaRPr lang="en-US"/>
          </a:p>
        </p:txBody>
      </p:sp>
      <p:sp>
        <p:nvSpPr>
          <p:cNvPr id="4" name="Text 2"/>
          <p:cNvSpPr/>
          <p:nvPr/>
        </p:nvSpPr>
        <p:spPr>
          <a:xfrm>
            <a:off x="1371600" y="1371600"/>
            <a:ext cx="6400800" cy="548640"/>
          </a:xfrm>
          <a:prstGeom prst="rect">
            <a:avLst/>
          </a:prstGeom>
          <a:noFill/>
          <a:ln/>
        </p:spPr>
        <p:txBody>
          <a:bodyPr wrap="square" rtlCol="0" anchor="ctr"/>
          <a:lstStyle/>
          <a:p>
            <a:pPr marL="0" indent="0" algn="ctr">
              <a:buNone/>
            </a:pPr>
            <a:r>
              <a:rPr lang="en-US" sz="2400" b="1" dirty="0">
                <a:solidFill>
                  <a:srgbClr val="2C3E50"/>
                </a:solidFill>
              </a:rPr>
              <a:t>Small, local preferences → City-wide segregation</a:t>
            </a:r>
            <a:endParaRPr lang="en-US" sz="2400" dirty="0"/>
          </a:p>
        </p:txBody>
      </p:sp>
      <p:sp>
        <p:nvSpPr>
          <p:cNvPr id="5" name="Text 3"/>
          <p:cNvSpPr/>
          <p:nvPr/>
        </p:nvSpPr>
        <p:spPr>
          <a:xfrm>
            <a:off x="914400" y="2560320"/>
            <a:ext cx="3200400" cy="365760"/>
          </a:xfrm>
          <a:prstGeom prst="rect">
            <a:avLst/>
          </a:prstGeom>
          <a:noFill/>
          <a:ln/>
        </p:spPr>
        <p:txBody>
          <a:bodyPr wrap="square" rtlCol="0" anchor="ctr"/>
          <a:lstStyle/>
          <a:p>
            <a:pPr marL="0" indent="0">
              <a:buNone/>
            </a:pPr>
            <a:r>
              <a:rPr lang="en-US" sz="2000" b="1" dirty="0">
                <a:solidFill>
                  <a:srgbClr val="E67E22"/>
                </a:solidFill>
                <a:latin typeface="Arial" pitchFamily="34" charset="0"/>
                <a:ea typeface="Arial" pitchFamily="34" charset="-122"/>
                <a:cs typeface="Arial" pitchFamily="34" charset="-120"/>
              </a:rPr>
              <a:t>Threshold Rule</a:t>
            </a:r>
            <a:endParaRPr lang="en-US" sz="2000" dirty="0"/>
          </a:p>
        </p:txBody>
      </p:sp>
      <p:sp>
        <p:nvSpPr>
          <p:cNvPr id="6" name="Text 4"/>
          <p:cNvSpPr/>
          <p:nvPr/>
        </p:nvSpPr>
        <p:spPr>
          <a:xfrm>
            <a:off x="914400" y="2926080"/>
            <a:ext cx="3200400" cy="365760"/>
          </a:xfrm>
          <a:prstGeom prst="rect">
            <a:avLst/>
          </a:prstGeom>
          <a:noFill/>
          <a:ln/>
        </p:spPr>
        <p:txBody>
          <a:bodyPr wrap="square" rtlCol="0" anchor="ctr"/>
          <a:lstStyle/>
          <a:p>
            <a:pPr marL="0" indent="0">
              <a:buNone/>
            </a:pPr>
            <a:r>
              <a:rPr lang="en-US" sz="1800" dirty="0">
                <a:solidFill>
                  <a:srgbClr val="2C3E50"/>
                </a:solidFill>
                <a:latin typeface="Arial" pitchFamily="34" charset="0"/>
                <a:ea typeface="Arial" pitchFamily="34" charset="-122"/>
                <a:cs typeface="Arial" pitchFamily="34" charset="-120"/>
              </a:rPr>
              <a:t>Move if &lt; 50% own-group</a:t>
            </a:r>
            <a:endParaRPr lang="en-US" sz="1800" dirty="0"/>
          </a:p>
        </p:txBody>
      </p:sp>
      <p:sp>
        <p:nvSpPr>
          <p:cNvPr id="7" name="Text 5"/>
          <p:cNvSpPr/>
          <p:nvPr/>
        </p:nvSpPr>
        <p:spPr>
          <a:xfrm>
            <a:off x="5029200" y="2560320"/>
            <a:ext cx="3200400" cy="365760"/>
          </a:xfrm>
          <a:prstGeom prst="rect">
            <a:avLst/>
          </a:prstGeom>
          <a:noFill/>
          <a:ln/>
        </p:spPr>
        <p:txBody>
          <a:bodyPr wrap="square" rtlCol="0" anchor="ctr"/>
          <a:lstStyle/>
          <a:p>
            <a:pPr marL="0" indent="0">
              <a:buNone/>
            </a:pPr>
            <a:r>
              <a:rPr lang="en-US" sz="2000" b="1" dirty="0">
                <a:solidFill>
                  <a:srgbClr val="E67E22"/>
                </a:solidFill>
                <a:latin typeface="Arial" pitchFamily="34" charset="0"/>
                <a:ea typeface="Arial" pitchFamily="34" charset="-122"/>
                <a:cs typeface="Arial" pitchFamily="34" charset="-120"/>
              </a:rPr>
              <a:t>Micro → Macro</a:t>
            </a:r>
            <a:endParaRPr lang="en-US" sz="2000" dirty="0"/>
          </a:p>
        </p:txBody>
      </p:sp>
      <p:sp>
        <p:nvSpPr>
          <p:cNvPr id="8" name="Text 6"/>
          <p:cNvSpPr/>
          <p:nvPr/>
        </p:nvSpPr>
        <p:spPr>
          <a:xfrm>
            <a:off x="5029200" y="2926080"/>
            <a:ext cx="3200400" cy="365760"/>
          </a:xfrm>
          <a:prstGeom prst="rect">
            <a:avLst/>
          </a:prstGeom>
          <a:noFill/>
          <a:ln/>
        </p:spPr>
        <p:txBody>
          <a:bodyPr wrap="square" rtlCol="0" anchor="ctr"/>
          <a:lstStyle/>
          <a:p>
            <a:pPr marL="0" indent="0">
              <a:buNone/>
            </a:pPr>
            <a:r>
              <a:rPr lang="en-US" sz="1800" dirty="0">
                <a:solidFill>
                  <a:srgbClr val="2C3E50"/>
                </a:solidFill>
                <a:latin typeface="Arial" pitchFamily="34" charset="0"/>
                <a:ea typeface="Arial" pitchFamily="34" charset="-122"/>
                <a:cs typeface="Arial" pitchFamily="34" charset="-120"/>
              </a:rPr>
              <a:t>Individual moves tip neighborhoods</a:t>
            </a:r>
            <a:endParaRPr lang="en-US" sz="1800" dirty="0"/>
          </a:p>
        </p:txBody>
      </p:sp>
      <p:sp>
        <p:nvSpPr>
          <p:cNvPr id="9" name="Shape 7"/>
          <p:cNvSpPr/>
          <p:nvPr/>
        </p:nvSpPr>
        <p:spPr>
          <a:xfrm>
            <a:off x="3474720" y="3566160"/>
            <a:ext cx="301752" cy="301752"/>
          </a:xfrm>
          <a:prstGeom prst="rect">
            <a:avLst/>
          </a:prstGeom>
          <a:solidFill>
            <a:srgbClr val="2C3E50"/>
          </a:solidFill>
          <a:ln/>
        </p:spPr>
        <p:txBody>
          <a:bodyPr/>
          <a:lstStyle/>
          <a:p>
            <a:endParaRPr lang="en-US"/>
          </a:p>
        </p:txBody>
      </p:sp>
      <p:sp>
        <p:nvSpPr>
          <p:cNvPr id="10" name="Shape 8"/>
          <p:cNvSpPr/>
          <p:nvPr/>
        </p:nvSpPr>
        <p:spPr>
          <a:xfrm>
            <a:off x="3794760" y="3566160"/>
            <a:ext cx="301752" cy="301752"/>
          </a:xfrm>
          <a:prstGeom prst="rect">
            <a:avLst/>
          </a:prstGeom>
          <a:solidFill>
            <a:srgbClr val="E67E22"/>
          </a:solidFill>
          <a:ln/>
        </p:spPr>
        <p:txBody>
          <a:bodyPr/>
          <a:lstStyle/>
          <a:p>
            <a:endParaRPr lang="en-US"/>
          </a:p>
        </p:txBody>
      </p:sp>
      <p:sp>
        <p:nvSpPr>
          <p:cNvPr id="11" name="Shape 9"/>
          <p:cNvSpPr/>
          <p:nvPr/>
        </p:nvSpPr>
        <p:spPr>
          <a:xfrm>
            <a:off x="4114800" y="3566160"/>
            <a:ext cx="301752" cy="301752"/>
          </a:xfrm>
          <a:prstGeom prst="rect">
            <a:avLst/>
          </a:prstGeom>
          <a:solidFill>
            <a:srgbClr val="2C3E50"/>
          </a:solidFill>
          <a:ln/>
        </p:spPr>
        <p:txBody>
          <a:bodyPr/>
          <a:lstStyle/>
          <a:p>
            <a:endParaRPr lang="en-US"/>
          </a:p>
        </p:txBody>
      </p:sp>
      <p:sp>
        <p:nvSpPr>
          <p:cNvPr id="12" name="Shape 10"/>
          <p:cNvSpPr/>
          <p:nvPr/>
        </p:nvSpPr>
        <p:spPr>
          <a:xfrm>
            <a:off x="3474720" y="3886200"/>
            <a:ext cx="301752" cy="301752"/>
          </a:xfrm>
          <a:prstGeom prst="rect">
            <a:avLst/>
          </a:prstGeom>
          <a:solidFill>
            <a:srgbClr val="E67E22"/>
          </a:solidFill>
          <a:ln/>
        </p:spPr>
        <p:txBody>
          <a:bodyPr/>
          <a:lstStyle/>
          <a:p>
            <a:endParaRPr lang="en-US"/>
          </a:p>
        </p:txBody>
      </p:sp>
      <p:sp>
        <p:nvSpPr>
          <p:cNvPr id="13" name="Shape 11"/>
          <p:cNvSpPr/>
          <p:nvPr/>
        </p:nvSpPr>
        <p:spPr>
          <a:xfrm>
            <a:off x="3794760" y="3886200"/>
            <a:ext cx="301752" cy="301752"/>
          </a:xfrm>
          <a:prstGeom prst="rect">
            <a:avLst/>
          </a:prstGeom>
          <a:solidFill>
            <a:srgbClr val="2C3E50"/>
          </a:solidFill>
          <a:ln/>
        </p:spPr>
        <p:txBody>
          <a:bodyPr/>
          <a:lstStyle/>
          <a:p>
            <a:endParaRPr lang="en-US"/>
          </a:p>
        </p:txBody>
      </p:sp>
      <p:sp>
        <p:nvSpPr>
          <p:cNvPr id="14" name="Shape 12"/>
          <p:cNvSpPr/>
          <p:nvPr/>
        </p:nvSpPr>
        <p:spPr>
          <a:xfrm>
            <a:off x="4114800" y="3886200"/>
            <a:ext cx="301752" cy="301752"/>
          </a:xfrm>
          <a:prstGeom prst="rect">
            <a:avLst/>
          </a:prstGeom>
          <a:solidFill>
            <a:srgbClr val="E67E22"/>
          </a:solidFill>
          <a:ln/>
        </p:spPr>
        <p:txBody>
          <a:bodyPr/>
          <a:lstStyle/>
          <a:p>
            <a:endParaRPr lang="en-US"/>
          </a:p>
        </p:txBody>
      </p:sp>
      <p:sp>
        <p:nvSpPr>
          <p:cNvPr id="15" name="Shape 13"/>
          <p:cNvSpPr/>
          <p:nvPr/>
        </p:nvSpPr>
        <p:spPr>
          <a:xfrm>
            <a:off x="3474720" y="4206240"/>
            <a:ext cx="301752" cy="301752"/>
          </a:xfrm>
          <a:prstGeom prst="rect">
            <a:avLst/>
          </a:prstGeom>
          <a:solidFill>
            <a:srgbClr val="2C3E50"/>
          </a:solidFill>
          <a:ln/>
        </p:spPr>
        <p:txBody>
          <a:bodyPr/>
          <a:lstStyle/>
          <a:p>
            <a:endParaRPr lang="en-US"/>
          </a:p>
        </p:txBody>
      </p:sp>
      <p:sp>
        <p:nvSpPr>
          <p:cNvPr id="16" name="Shape 14"/>
          <p:cNvSpPr/>
          <p:nvPr/>
        </p:nvSpPr>
        <p:spPr>
          <a:xfrm>
            <a:off x="3794760" y="4206240"/>
            <a:ext cx="301752" cy="301752"/>
          </a:xfrm>
          <a:prstGeom prst="rect">
            <a:avLst/>
          </a:prstGeom>
          <a:solidFill>
            <a:srgbClr val="E67E22"/>
          </a:solidFill>
          <a:ln/>
        </p:spPr>
        <p:txBody>
          <a:bodyPr/>
          <a:lstStyle/>
          <a:p>
            <a:endParaRPr lang="en-US"/>
          </a:p>
        </p:txBody>
      </p:sp>
      <p:sp>
        <p:nvSpPr>
          <p:cNvPr id="17" name="Shape 15"/>
          <p:cNvSpPr/>
          <p:nvPr/>
        </p:nvSpPr>
        <p:spPr>
          <a:xfrm>
            <a:off x="4114800" y="4206240"/>
            <a:ext cx="301752" cy="301752"/>
          </a:xfrm>
          <a:prstGeom prst="rect">
            <a:avLst/>
          </a:prstGeom>
          <a:solidFill>
            <a:srgbClr val="2C3E50"/>
          </a:solidFill>
          <a:ln/>
        </p:spPr>
        <p:txBody>
          <a:bodyPr/>
          <a:lstStyle/>
          <a:p>
            <a:endParaRPr lang="en-US"/>
          </a:p>
        </p:txBody>
      </p:sp>
      <p:sp>
        <p:nvSpPr>
          <p:cNvPr id="18" name="Shape 16"/>
          <p:cNvSpPr/>
          <p:nvPr/>
        </p:nvSpPr>
        <p:spPr>
          <a:xfrm>
            <a:off x="4846320" y="3840480"/>
            <a:ext cx="548640" cy="274320"/>
          </a:xfrm>
          <a:prstGeom prst="rightArrow">
            <a:avLst/>
          </a:prstGeom>
          <a:solidFill>
            <a:srgbClr val="7F8C8D"/>
          </a:solidFill>
          <a:ln/>
        </p:spPr>
        <p:txBody>
          <a:bodyPr/>
          <a:lstStyle/>
          <a:p>
            <a:endParaRPr lang="en-US"/>
          </a:p>
        </p:txBody>
      </p:sp>
      <p:sp>
        <p:nvSpPr>
          <p:cNvPr id="19" name="Shape 17"/>
          <p:cNvSpPr/>
          <p:nvPr/>
        </p:nvSpPr>
        <p:spPr>
          <a:xfrm>
            <a:off x="5577840" y="3566160"/>
            <a:ext cx="301752" cy="301752"/>
          </a:xfrm>
          <a:prstGeom prst="rect">
            <a:avLst/>
          </a:prstGeom>
          <a:solidFill>
            <a:srgbClr val="2C3E50"/>
          </a:solidFill>
          <a:ln/>
        </p:spPr>
        <p:txBody>
          <a:bodyPr/>
          <a:lstStyle/>
          <a:p>
            <a:endParaRPr lang="en-US"/>
          </a:p>
        </p:txBody>
      </p:sp>
      <p:sp>
        <p:nvSpPr>
          <p:cNvPr id="20" name="Shape 18"/>
          <p:cNvSpPr/>
          <p:nvPr/>
        </p:nvSpPr>
        <p:spPr>
          <a:xfrm>
            <a:off x="5897880" y="3566160"/>
            <a:ext cx="301752" cy="301752"/>
          </a:xfrm>
          <a:prstGeom prst="rect">
            <a:avLst/>
          </a:prstGeom>
          <a:solidFill>
            <a:srgbClr val="2C3E50"/>
          </a:solidFill>
          <a:ln/>
        </p:spPr>
        <p:txBody>
          <a:bodyPr/>
          <a:lstStyle/>
          <a:p>
            <a:endParaRPr lang="en-US"/>
          </a:p>
        </p:txBody>
      </p:sp>
      <p:sp>
        <p:nvSpPr>
          <p:cNvPr id="21" name="Shape 19"/>
          <p:cNvSpPr/>
          <p:nvPr/>
        </p:nvSpPr>
        <p:spPr>
          <a:xfrm>
            <a:off x="6217920" y="3566160"/>
            <a:ext cx="301752" cy="301752"/>
          </a:xfrm>
          <a:prstGeom prst="rect">
            <a:avLst/>
          </a:prstGeom>
          <a:solidFill>
            <a:srgbClr val="E67E22"/>
          </a:solidFill>
          <a:ln/>
        </p:spPr>
        <p:txBody>
          <a:bodyPr/>
          <a:lstStyle/>
          <a:p>
            <a:endParaRPr lang="en-US"/>
          </a:p>
        </p:txBody>
      </p:sp>
      <p:sp>
        <p:nvSpPr>
          <p:cNvPr id="22" name="Shape 20"/>
          <p:cNvSpPr/>
          <p:nvPr/>
        </p:nvSpPr>
        <p:spPr>
          <a:xfrm>
            <a:off x="5577840" y="3886200"/>
            <a:ext cx="301752" cy="301752"/>
          </a:xfrm>
          <a:prstGeom prst="rect">
            <a:avLst/>
          </a:prstGeom>
          <a:solidFill>
            <a:srgbClr val="2C3E50"/>
          </a:solidFill>
          <a:ln/>
        </p:spPr>
        <p:txBody>
          <a:bodyPr/>
          <a:lstStyle/>
          <a:p>
            <a:endParaRPr lang="en-US"/>
          </a:p>
        </p:txBody>
      </p:sp>
      <p:sp>
        <p:nvSpPr>
          <p:cNvPr id="23" name="Shape 21"/>
          <p:cNvSpPr/>
          <p:nvPr/>
        </p:nvSpPr>
        <p:spPr>
          <a:xfrm>
            <a:off x="5897880" y="3886200"/>
            <a:ext cx="301752" cy="301752"/>
          </a:xfrm>
          <a:prstGeom prst="rect">
            <a:avLst/>
          </a:prstGeom>
          <a:solidFill>
            <a:srgbClr val="2C3E50"/>
          </a:solidFill>
          <a:ln/>
        </p:spPr>
        <p:txBody>
          <a:bodyPr/>
          <a:lstStyle/>
          <a:p>
            <a:endParaRPr lang="en-US"/>
          </a:p>
        </p:txBody>
      </p:sp>
      <p:sp>
        <p:nvSpPr>
          <p:cNvPr id="24" name="Shape 22"/>
          <p:cNvSpPr/>
          <p:nvPr/>
        </p:nvSpPr>
        <p:spPr>
          <a:xfrm>
            <a:off x="6217920" y="3886200"/>
            <a:ext cx="301752" cy="301752"/>
          </a:xfrm>
          <a:prstGeom prst="rect">
            <a:avLst/>
          </a:prstGeom>
          <a:solidFill>
            <a:srgbClr val="E67E22"/>
          </a:solidFill>
          <a:ln/>
        </p:spPr>
        <p:txBody>
          <a:bodyPr/>
          <a:lstStyle/>
          <a:p>
            <a:endParaRPr lang="en-US"/>
          </a:p>
        </p:txBody>
      </p:sp>
      <p:sp>
        <p:nvSpPr>
          <p:cNvPr id="25" name="Shape 23"/>
          <p:cNvSpPr/>
          <p:nvPr/>
        </p:nvSpPr>
        <p:spPr>
          <a:xfrm>
            <a:off x="5577840" y="4206240"/>
            <a:ext cx="301752" cy="301752"/>
          </a:xfrm>
          <a:prstGeom prst="rect">
            <a:avLst/>
          </a:prstGeom>
          <a:solidFill>
            <a:srgbClr val="2C3E50"/>
          </a:solidFill>
          <a:ln/>
        </p:spPr>
        <p:txBody>
          <a:bodyPr/>
          <a:lstStyle/>
          <a:p>
            <a:endParaRPr lang="en-US"/>
          </a:p>
        </p:txBody>
      </p:sp>
      <p:sp>
        <p:nvSpPr>
          <p:cNvPr id="26" name="Shape 24"/>
          <p:cNvSpPr/>
          <p:nvPr/>
        </p:nvSpPr>
        <p:spPr>
          <a:xfrm>
            <a:off x="5897880" y="4206240"/>
            <a:ext cx="301752" cy="301752"/>
          </a:xfrm>
          <a:prstGeom prst="rect">
            <a:avLst/>
          </a:prstGeom>
          <a:solidFill>
            <a:srgbClr val="2C3E50"/>
          </a:solidFill>
          <a:ln/>
        </p:spPr>
        <p:txBody>
          <a:bodyPr/>
          <a:lstStyle/>
          <a:p>
            <a:endParaRPr lang="en-US"/>
          </a:p>
        </p:txBody>
      </p:sp>
      <p:sp>
        <p:nvSpPr>
          <p:cNvPr id="27" name="Shape 25"/>
          <p:cNvSpPr/>
          <p:nvPr/>
        </p:nvSpPr>
        <p:spPr>
          <a:xfrm>
            <a:off x="6217920" y="4206240"/>
            <a:ext cx="301752" cy="301752"/>
          </a:xfrm>
          <a:prstGeom prst="rect">
            <a:avLst/>
          </a:prstGeom>
          <a:solidFill>
            <a:srgbClr val="E67E22"/>
          </a:solidFill>
          <a:ln/>
        </p:spPr>
        <p:txBody>
          <a:bodyPr/>
          <a:lstStyle/>
          <a:p>
            <a:endParaRPr lang="en-US"/>
          </a:p>
        </p:txBody>
      </p:sp>
      <p:sp>
        <p:nvSpPr>
          <p:cNvPr id="29" name="Text 26"/>
          <p:cNvSpPr/>
          <p:nvPr/>
        </p:nvSpPr>
        <p:spPr>
          <a:xfrm>
            <a:off x="7315200" y="4846320"/>
            <a:ext cx="1645920" cy="274320"/>
          </a:xfrm>
          <a:prstGeom prst="rect">
            <a:avLst/>
          </a:prstGeom>
          <a:noFill/>
          <a:ln/>
        </p:spPr>
        <p:txBody>
          <a:bodyPr wrap="square" rtlCol="0" anchor="ctr"/>
          <a:lstStyle/>
          <a:p>
            <a:pPr marL="0" indent="0">
              <a:buNone/>
            </a:pPr>
            <a:r>
              <a:rPr lang="en-US" sz="1200" i="1" dirty="0">
                <a:solidFill>
                  <a:srgbClr val="BDC3C7"/>
                </a:solidFill>
                <a:latin typeface="Arial" pitchFamily="34" charset="0"/>
                <a:ea typeface="Arial" pitchFamily="34" charset="-122"/>
                <a:cs typeface="Arial" pitchFamily="34" charset="-120"/>
              </a:rPr>
              <a:t>Schelling 1971, 1978</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640080"/>
          </a:xfrm>
          <a:prstGeom prst="rect">
            <a:avLst/>
          </a:prstGeom>
          <a:noFill/>
          <a:ln/>
        </p:spPr>
        <p:txBody>
          <a:bodyPr wrap="square" rtlCol="0" anchor="ctr"/>
          <a:lstStyle/>
          <a:p>
            <a:pPr marL="0" indent="0" algn="ctr">
              <a:buNone/>
            </a:pPr>
            <a:r>
              <a:rPr lang="en-US" sz="3600" b="1" dirty="0">
                <a:solidFill>
                  <a:srgbClr val="2C3E50"/>
                </a:solidFill>
                <a:latin typeface="Arial" pitchFamily="34" charset="0"/>
                <a:ea typeface="Arial" pitchFamily="34" charset="-122"/>
                <a:cs typeface="Arial" pitchFamily="34" charset="-120"/>
              </a:rPr>
              <a:t>Are Results Robust to Realistic Preferences?</a:t>
            </a:r>
            <a:endParaRPr lang="en-US" sz="3600" dirty="0"/>
          </a:p>
        </p:txBody>
      </p:sp>
      <p:sp>
        <p:nvSpPr>
          <p:cNvPr id="3" name="Text 1"/>
          <p:cNvSpPr/>
          <p:nvPr/>
        </p:nvSpPr>
        <p:spPr>
          <a:xfrm>
            <a:off x="731520" y="1188720"/>
            <a:ext cx="3657600" cy="365760"/>
          </a:xfrm>
          <a:prstGeom prst="rect">
            <a:avLst/>
          </a:prstGeom>
          <a:noFill/>
          <a:ln/>
        </p:spPr>
        <p:txBody>
          <a:bodyPr wrap="square" rtlCol="0" anchor="ctr"/>
          <a:lstStyle/>
          <a:p>
            <a:pPr marL="0" indent="0">
              <a:buNone/>
            </a:pPr>
            <a:r>
              <a:rPr lang="en-US" sz="2800" b="1" dirty="0">
                <a:solidFill>
                  <a:srgbClr val="E67E22"/>
                </a:solidFill>
                <a:latin typeface="Arial" pitchFamily="34" charset="0"/>
                <a:ea typeface="Arial" pitchFamily="34" charset="-122"/>
                <a:cs typeface="Arial" pitchFamily="34" charset="-120"/>
              </a:rPr>
              <a:t>1. Preference Shape</a:t>
            </a:r>
            <a:endParaRPr lang="en-US" sz="2800" dirty="0"/>
          </a:p>
        </p:txBody>
      </p:sp>
      <p:sp>
        <p:nvSpPr>
          <p:cNvPr id="4" name="Shape 2"/>
          <p:cNvSpPr/>
          <p:nvPr/>
        </p:nvSpPr>
        <p:spPr>
          <a:xfrm>
            <a:off x="914400" y="1645920"/>
            <a:ext cx="3200400" cy="1828800"/>
          </a:xfrm>
          <a:prstGeom prst="rect">
            <a:avLst/>
          </a:prstGeom>
          <a:solidFill>
            <a:srgbClr val="ECF0F1"/>
          </a:solidFill>
          <a:ln w="12700">
            <a:solidFill>
              <a:srgbClr val="BDC3C7"/>
            </a:solidFill>
            <a:prstDash val="solid"/>
          </a:ln>
        </p:spPr>
        <p:txBody>
          <a:bodyPr/>
          <a:lstStyle/>
          <a:p>
            <a:endParaRPr lang="en-US"/>
          </a:p>
        </p:txBody>
      </p:sp>
      <p:sp>
        <p:nvSpPr>
          <p:cNvPr id="5" name="Text 3"/>
          <p:cNvSpPr/>
          <p:nvPr/>
        </p:nvSpPr>
        <p:spPr>
          <a:xfrm>
            <a:off x="914400" y="1737360"/>
            <a:ext cx="3200400" cy="274320"/>
          </a:xfrm>
          <a:prstGeom prst="rect">
            <a:avLst/>
          </a:prstGeom>
          <a:noFill/>
          <a:ln/>
        </p:spPr>
        <p:txBody>
          <a:bodyPr wrap="square" rtlCol="0" anchor="ctr"/>
          <a:lstStyle/>
          <a:p>
            <a:pPr marL="0" indent="0" algn="ctr">
              <a:buNone/>
            </a:pPr>
            <a:r>
              <a:rPr lang="en-US" sz="1600" b="1" dirty="0">
                <a:solidFill>
                  <a:srgbClr val="000000"/>
                </a:solidFill>
              </a:rPr>
              <a:t>Threshold</a:t>
            </a:r>
            <a:endParaRPr lang="en-US" sz="1600" dirty="0"/>
          </a:p>
        </p:txBody>
      </p:sp>
      <p:sp>
        <p:nvSpPr>
          <p:cNvPr id="6" name="Shape 4"/>
          <p:cNvSpPr/>
          <p:nvPr/>
        </p:nvSpPr>
        <p:spPr>
          <a:xfrm>
            <a:off x="1188720" y="2926080"/>
            <a:ext cx="1097280" cy="0"/>
          </a:xfrm>
          <a:prstGeom prst="line">
            <a:avLst/>
          </a:prstGeom>
          <a:noFill/>
          <a:ln w="38100">
            <a:solidFill>
              <a:srgbClr val="2C3E50"/>
            </a:solidFill>
            <a:prstDash val="solid"/>
          </a:ln>
        </p:spPr>
        <p:txBody>
          <a:bodyPr/>
          <a:lstStyle/>
          <a:p>
            <a:endParaRPr lang="en-US"/>
          </a:p>
        </p:txBody>
      </p:sp>
      <p:sp>
        <p:nvSpPr>
          <p:cNvPr id="7" name="Shape 5"/>
          <p:cNvSpPr/>
          <p:nvPr/>
        </p:nvSpPr>
        <p:spPr>
          <a:xfrm>
            <a:off x="2286000" y="2194560"/>
            <a:ext cx="0" cy="731520"/>
          </a:xfrm>
          <a:prstGeom prst="line">
            <a:avLst/>
          </a:prstGeom>
          <a:noFill/>
          <a:ln w="38100">
            <a:solidFill>
              <a:srgbClr val="2C3E50"/>
            </a:solidFill>
            <a:prstDash val="solid"/>
          </a:ln>
        </p:spPr>
        <p:txBody>
          <a:bodyPr/>
          <a:lstStyle/>
          <a:p>
            <a:endParaRPr lang="en-US"/>
          </a:p>
        </p:txBody>
      </p:sp>
      <p:sp>
        <p:nvSpPr>
          <p:cNvPr id="8" name="Shape 6"/>
          <p:cNvSpPr/>
          <p:nvPr/>
        </p:nvSpPr>
        <p:spPr>
          <a:xfrm>
            <a:off x="2286000" y="2194560"/>
            <a:ext cx="1097280" cy="0"/>
          </a:xfrm>
          <a:prstGeom prst="line">
            <a:avLst/>
          </a:prstGeom>
          <a:noFill/>
          <a:ln w="38100">
            <a:solidFill>
              <a:srgbClr val="2C3E50"/>
            </a:solidFill>
            <a:prstDash val="solid"/>
          </a:ln>
        </p:spPr>
        <p:txBody>
          <a:bodyPr/>
          <a:lstStyle/>
          <a:p>
            <a:endParaRPr lang="en-US"/>
          </a:p>
        </p:txBody>
      </p:sp>
      <p:sp>
        <p:nvSpPr>
          <p:cNvPr id="9" name="Text 7"/>
          <p:cNvSpPr/>
          <p:nvPr/>
        </p:nvSpPr>
        <p:spPr>
          <a:xfrm>
            <a:off x="4297680" y="2286000"/>
            <a:ext cx="548640" cy="365760"/>
          </a:xfrm>
          <a:prstGeom prst="rect">
            <a:avLst/>
          </a:prstGeom>
          <a:noFill/>
          <a:ln/>
        </p:spPr>
        <p:txBody>
          <a:bodyPr wrap="square" rtlCol="0" anchor="ctr"/>
          <a:lstStyle/>
          <a:p>
            <a:pPr marL="0" indent="0" algn="ctr">
              <a:buNone/>
            </a:pPr>
            <a:r>
              <a:rPr lang="en-US" sz="2400" b="1" dirty="0">
                <a:solidFill>
                  <a:srgbClr val="7F8C8D"/>
                </a:solidFill>
              </a:rPr>
              <a:t>vs</a:t>
            </a:r>
            <a:endParaRPr lang="en-US" sz="2400" dirty="0"/>
          </a:p>
        </p:txBody>
      </p:sp>
      <p:sp>
        <p:nvSpPr>
          <p:cNvPr id="10" name="Shape 8"/>
          <p:cNvSpPr/>
          <p:nvPr/>
        </p:nvSpPr>
        <p:spPr>
          <a:xfrm>
            <a:off x="5029200" y="1645920"/>
            <a:ext cx="3200400" cy="1828800"/>
          </a:xfrm>
          <a:prstGeom prst="rect">
            <a:avLst/>
          </a:prstGeom>
          <a:solidFill>
            <a:srgbClr val="ECF0F1"/>
          </a:solidFill>
          <a:ln w="12700">
            <a:solidFill>
              <a:srgbClr val="BDC3C7"/>
            </a:solidFill>
            <a:prstDash val="solid"/>
          </a:ln>
        </p:spPr>
        <p:txBody>
          <a:bodyPr/>
          <a:lstStyle/>
          <a:p>
            <a:endParaRPr lang="en-US"/>
          </a:p>
        </p:txBody>
      </p:sp>
      <p:sp>
        <p:nvSpPr>
          <p:cNvPr id="11" name="Text 9"/>
          <p:cNvSpPr/>
          <p:nvPr/>
        </p:nvSpPr>
        <p:spPr>
          <a:xfrm>
            <a:off x="5029200" y="1737360"/>
            <a:ext cx="3200400" cy="274320"/>
          </a:xfrm>
          <a:prstGeom prst="rect">
            <a:avLst/>
          </a:prstGeom>
          <a:noFill/>
          <a:ln/>
        </p:spPr>
        <p:txBody>
          <a:bodyPr wrap="square" rtlCol="0" anchor="ctr"/>
          <a:lstStyle/>
          <a:p>
            <a:pPr marL="0" indent="0" algn="ctr">
              <a:buNone/>
            </a:pPr>
            <a:r>
              <a:rPr lang="en-US" sz="1600" b="1" dirty="0">
                <a:solidFill>
                  <a:srgbClr val="000000"/>
                </a:solidFill>
              </a:rPr>
              <a:t>Continuous</a:t>
            </a:r>
            <a:endParaRPr lang="en-US" sz="1600" dirty="0"/>
          </a:p>
        </p:txBody>
      </p:sp>
      <p:sp>
        <p:nvSpPr>
          <p:cNvPr id="12" name="Shape 10"/>
          <p:cNvSpPr/>
          <p:nvPr/>
        </p:nvSpPr>
        <p:spPr>
          <a:xfrm flipV="1">
            <a:off x="5303520" y="2429382"/>
            <a:ext cx="2844920" cy="496698"/>
          </a:xfrm>
          <a:prstGeom prst="line">
            <a:avLst/>
          </a:prstGeom>
          <a:noFill/>
          <a:ln w="38100">
            <a:solidFill>
              <a:srgbClr val="E67E22"/>
            </a:solidFill>
            <a:prstDash val="solid"/>
            <a:headEnd type="none"/>
          </a:ln>
        </p:spPr>
        <p:txBody>
          <a:bodyPr/>
          <a:lstStyle/>
          <a:p>
            <a:endParaRPr lang="en-US"/>
          </a:p>
        </p:txBody>
      </p:sp>
      <p:sp>
        <p:nvSpPr>
          <p:cNvPr id="13" name="Text 11"/>
          <p:cNvSpPr/>
          <p:nvPr/>
        </p:nvSpPr>
        <p:spPr>
          <a:xfrm>
            <a:off x="731520" y="3749040"/>
            <a:ext cx="4572000" cy="365760"/>
          </a:xfrm>
          <a:prstGeom prst="rect">
            <a:avLst/>
          </a:prstGeom>
          <a:noFill/>
          <a:ln/>
        </p:spPr>
        <p:txBody>
          <a:bodyPr wrap="square" rtlCol="0" anchor="ctr"/>
          <a:lstStyle/>
          <a:p>
            <a:pPr marL="0" indent="0">
              <a:buNone/>
            </a:pPr>
            <a:r>
              <a:rPr lang="en-US" sz="2800" b="1" dirty="0">
                <a:solidFill>
                  <a:srgbClr val="E67E22"/>
                </a:solidFill>
                <a:latin typeface="Arial" pitchFamily="34" charset="0"/>
                <a:ea typeface="Arial" pitchFamily="34" charset="-122"/>
                <a:cs typeface="Arial" pitchFamily="34" charset="-120"/>
              </a:rPr>
              <a:t>2. Empirical Grounding</a:t>
            </a:r>
            <a:endParaRPr lang="en-US" sz="2800" dirty="0"/>
          </a:p>
        </p:txBody>
      </p:sp>
      <p:sp>
        <p:nvSpPr>
          <p:cNvPr id="14" name="Text 12"/>
          <p:cNvSpPr/>
          <p:nvPr/>
        </p:nvSpPr>
        <p:spPr>
          <a:xfrm>
            <a:off x="914400" y="4249255"/>
            <a:ext cx="7315200" cy="731520"/>
          </a:xfrm>
          <a:prstGeom prst="rect">
            <a:avLst/>
          </a:prstGeom>
          <a:noFill/>
          <a:ln/>
        </p:spPr>
        <p:txBody>
          <a:bodyPr wrap="square" rtlCol="0" anchor="ctr"/>
          <a:lstStyle/>
          <a:p>
            <a:pPr marL="0" indent="0">
              <a:buNone/>
            </a:pPr>
            <a:r>
              <a:rPr lang="en-US" sz="1800" dirty="0">
                <a:solidFill>
                  <a:srgbClr val="2C3E50"/>
                </a:solidFill>
                <a:latin typeface="Arial" pitchFamily="34" charset="0"/>
                <a:ea typeface="Arial" pitchFamily="34" charset="-122"/>
                <a:cs typeface="Arial" pitchFamily="34" charset="-120"/>
              </a:rPr>
              <a:t>• Connect to survey preferences (DAS &amp; MCSUI)</a:t>
            </a:r>
          </a:p>
          <a:p>
            <a:pPr marL="0" indent="0">
              <a:buNone/>
            </a:pPr>
            <a:r>
              <a:rPr lang="en-US" sz="1800" dirty="0">
                <a:solidFill>
                  <a:srgbClr val="2C3E50"/>
                </a:solidFill>
                <a:latin typeface="Arial" pitchFamily="34" charset="0"/>
                <a:ea typeface="Arial" pitchFamily="34" charset="-122"/>
                <a:cs typeface="Arial" pitchFamily="34" charset="-120"/>
              </a:rPr>
              <a:t>• Use real cities &amp; actual populations</a:t>
            </a:r>
            <a:endParaRPr lang="en-US" sz="1800" dirty="0"/>
          </a:p>
        </p:txBody>
      </p:sp>
      <p:sp>
        <p:nvSpPr>
          <p:cNvPr id="16" name="Text 13"/>
          <p:cNvSpPr/>
          <p:nvPr/>
        </p:nvSpPr>
        <p:spPr>
          <a:xfrm>
            <a:off x="7132320" y="4846320"/>
            <a:ext cx="1828800" cy="274320"/>
          </a:xfrm>
          <a:prstGeom prst="rect">
            <a:avLst/>
          </a:prstGeom>
          <a:noFill/>
          <a:ln/>
        </p:spPr>
        <p:txBody>
          <a:bodyPr wrap="square" rtlCol="0" anchor="ctr"/>
          <a:lstStyle/>
          <a:p>
            <a:pPr marL="0" indent="0">
              <a:buNone/>
            </a:pPr>
            <a:r>
              <a:rPr lang="en-US" sz="1200" i="1" dirty="0">
                <a:solidFill>
                  <a:srgbClr val="BDC3C7"/>
                </a:solidFill>
                <a:latin typeface="Arial" pitchFamily="34" charset="0"/>
                <a:ea typeface="Arial" pitchFamily="34" charset="-122"/>
                <a:cs typeface="Arial" pitchFamily="34" charset="-120"/>
              </a:rPr>
              <a:t>Bruch &amp; Mare 2006</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rtlCol="0" anchor="ctr"/>
          <a:lstStyle/>
          <a:p>
            <a:pPr marL="0" indent="0" algn="ctr">
              <a:buNone/>
            </a:pPr>
            <a:r>
              <a:rPr lang="en-US" sz="3200" b="1" dirty="0">
                <a:solidFill>
                  <a:srgbClr val="2C3E50"/>
                </a:solidFill>
                <a:latin typeface="Arial" pitchFamily="34" charset="0"/>
                <a:ea typeface="Arial" pitchFamily="34" charset="-122"/>
                <a:cs typeface="Arial" pitchFamily="34" charset="-120"/>
              </a:rPr>
              <a:t>Preference Shape Changes Everything</a:t>
            </a:r>
            <a:endParaRPr lang="en-US" sz="3200" dirty="0"/>
          </a:p>
        </p:txBody>
      </p:sp>
      <p:sp>
        <p:nvSpPr>
          <p:cNvPr id="3" name="Shape 1"/>
          <p:cNvSpPr/>
          <p:nvPr/>
        </p:nvSpPr>
        <p:spPr>
          <a:xfrm>
            <a:off x="914400" y="1074420"/>
            <a:ext cx="7315200" cy="731520"/>
          </a:xfrm>
          <a:prstGeom prst="roundRect">
            <a:avLst>
              <a:gd name="adj" fmla="val 12500"/>
            </a:avLst>
          </a:prstGeom>
          <a:solidFill>
            <a:srgbClr val="EBF5FB"/>
          </a:solidFill>
          <a:ln w="25400">
            <a:solidFill>
              <a:srgbClr val="5DADE2"/>
            </a:solidFill>
            <a:prstDash val="solid"/>
          </a:ln>
        </p:spPr>
        <p:txBody>
          <a:bodyPr/>
          <a:lstStyle/>
          <a:p>
            <a:endParaRPr lang="en-US"/>
          </a:p>
        </p:txBody>
      </p:sp>
      <p:sp>
        <p:nvSpPr>
          <p:cNvPr id="4" name="Text 2"/>
          <p:cNvSpPr/>
          <p:nvPr/>
        </p:nvSpPr>
        <p:spPr>
          <a:xfrm>
            <a:off x="914400" y="1257300"/>
            <a:ext cx="7315200" cy="365760"/>
          </a:xfrm>
          <a:prstGeom prst="rect">
            <a:avLst/>
          </a:prstGeom>
          <a:noFill/>
          <a:ln/>
        </p:spPr>
        <p:txBody>
          <a:bodyPr wrap="square" rtlCol="0" anchor="ctr"/>
          <a:lstStyle/>
          <a:p>
            <a:pPr marL="0" indent="0" algn="ctr">
              <a:buNone/>
            </a:pPr>
            <a:r>
              <a:rPr lang="en-US" sz="2000" b="1" dirty="0">
                <a:solidFill>
                  <a:srgbClr val="2C3E50"/>
                </a:solidFill>
              </a:rPr>
              <a:t>Threshold → Tipping  |  Continuous → Potential Integration</a:t>
            </a:r>
            <a:endParaRPr lang="en-US" sz="2000" dirty="0"/>
          </a:p>
        </p:txBody>
      </p:sp>
      <p:sp>
        <p:nvSpPr>
          <p:cNvPr id="5" name="Shape 3"/>
          <p:cNvSpPr/>
          <p:nvPr/>
        </p:nvSpPr>
        <p:spPr>
          <a:xfrm>
            <a:off x="457200" y="2011680"/>
            <a:ext cx="3931920" cy="2103120"/>
          </a:xfrm>
          <a:prstGeom prst="rect">
            <a:avLst/>
          </a:prstGeom>
          <a:solidFill>
            <a:srgbClr val="ECF0F1"/>
          </a:solidFill>
          <a:ln w="12700">
            <a:solidFill>
              <a:srgbClr val="BDC3C7"/>
            </a:solidFill>
            <a:prstDash val="solid"/>
          </a:ln>
        </p:spPr>
        <p:txBody>
          <a:bodyPr/>
          <a:lstStyle/>
          <a:p>
            <a:endParaRPr lang="en-US"/>
          </a:p>
        </p:txBody>
      </p:sp>
      <p:sp>
        <p:nvSpPr>
          <p:cNvPr id="6" name="Text 4"/>
          <p:cNvSpPr/>
          <p:nvPr/>
        </p:nvSpPr>
        <p:spPr>
          <a:xfrm>
            <a:off x="457200" y="2057400"/>
            <a:ext cx="3931920" cy="274320"/>
          </a:xfrm>
          <a:prstGeom prst="rect">
            <a:avLst/>
          </a:prstGeom>
          <a:noFill/>
          <a:ln/>
        </p:spPr>
        <p:txBody>
          <a:bodyPr wrap="square" rtlCol="0" anchor="ctr"/>
          <a:lstStyle/>
          <a:p>
            <a:pPr marL="0" indent="0" algn="ctr">
              <a:buNone/>
            </a:pPr>
            <a:r>
              <a:rPr lang="en-US" sz="1800" b="1" dirty="0">
                <a:solidFill>
                  <a:srgbClr val="2C3E50"/>
                </a:solidFill>
              </a:rPr>
              <a:t>Threshold Preferences</a:t>
            </a:r>
            <a:endParaRPr lang="en-US" sz="1800" dirty="0"/>
          </a:p>
        </p:txBody>
      </p:sp>
      <p:sp>
        <p:nvSpPr>
          <p:cNvPr id="7" name="Text 5"/>
          <p:cNvSpPr/>
          <p:nvPr/>
        </p:nvSpPr>
        <p:spPr>
          <a:xfrm>
            <a:off x="457200" y="2331720"/>
            <a:ext cx="3931920" cy="274320"/>
          </a:xfrm>
          <a:prstGeom prst="rect">
            <a:avLst/>
          </a:prstGeom>
          <a:noFill/>
          <a:ln/>
        </p:spPr>
        <p:txBody>
          <a:bodyPr wrap="square" rtlCol="0" anchor="ctr"/>
          <a:lstStyle/>
          <a:p>
            <a:pPr marL="0" indent="0" algn="ctr">
              <a:buNone/>
            </a:pPr>
            <a:r>
              <a:rPr lang="en-US" sz="1400" dirty="0">
                <a:solidFill>
                  <a:srgbClr val="7F8C8D"/>
                </a:solidFill>
              </a:rPr>
              <a:t>Regions of indifference</a:t>
            </a:r>
            <a:endParaRPr lang="en-US" sz="1400" dirty="0"/>
          </a:p>
        </p:txBody>
      </p:sp>
      <p:sp>
        <p:nvSpPr>
          <p:cNvPr id="8" name="Shape 6"/>
          <p:cNvSpPr/>
          <p:nvPr/>
        </p:nvSpPr>
        <p:spPr>
          <a:xfrm>
            <a:off x="914400" y="2743200"/>
            <a:ext cx="1371600" cy="914400"/>
          </a:xfrm>
          <a:prstGeom prst="rect">
            <a:avLst/>
          </a:prstGeom>
          <a:solidFill>
            <a:srgbClr val="E74C3C">
              <a:alpha val="20000"/>
            </a:srgbClr>
          </a:solidFill>
          <a:ln/>
        </p:spPr>
        <p:txBody>
          <a:bodyPr/>
          <a:lstStyle/>
          <a:p>
            <a:endParaRPr lang="en-US"/>
          </a:p>
        </p:txBody>
      </p:sp>
      <p:sp>
        <p:nvSpPr>
          <p:cNvPr id="9" name="Text 7"/>
          <p:cNvSpPr/>
          <p:nvPr/>
        </p:nvSpPr>
        <p:spPr>
          <a:xfrm>
            <a:off x="914400" y="3108960"/>
            <a:ext cx="1371600" cy="274320"/>
          </a:xfrm>
          <a:prstGeom prst="rect">
            <a:avLst/>
          </a:prstGeom>
          <a:noFill/>
          <a:ln/>
        </p:spPr>
        <p:txBody>
          <a:bodyPr wrap="square" rtlCol="0" anchor="ctr"/>
          <a:lstStyle/>
          <a:p>
            <a:pPr marL="0" indent="0" algn="ctr">
              <a:buNone/>
            </a:pPr>
            <a:r>
              <a:rPr lang="en-US" sz="1200" dirty="0">
                <a:solidFill>
                  <a:srgbClr val="000000"/>
                </a:solidFill>
              </a:rPr>
              <a:t>Unacceptable</a:t>
            </a:r>
            <a:endParaRPr lang="en-US" sz="1200" dirty="0"/>
          </a:p>
        </p:txBody>
      </p:sp>
      <p:sp>
        <p:nvSpPr>
          <p:cNvPr id="10" name="Shape 8"/>
          <p:cNvSpPr/>
          <p:nvPr/>
        </p:nvSpPr>
        <p:spPr>
          <a:xfrm>
            <a:off x="2560320" y="2743200"/>
            <a:ext cx="1371600" cy="914400"/>
          </a:xfrm>
          <a:prstGeom prst="rect">
            <a:avLst/>
          </a:prstGeom>
          <a:solidFill>
            <a:srgbClr val="27AE60">
              <a:alpha val="20000"/>
            </a:srgbClr>
          </a:solidFill>
          <a:ln/>
        </p:spPr>
        <p:txBody>
          <a:bodyPr/>
          <a:lstStyle/>
          <a:p>
            <a:endParaRPr lang="en-US"/>
          </a:p>
        </p:txBody>
      </p:sp>
      <p:sp>
        <p:nvSpPr>
          <p:cNvPr id="11" name="Text 9"/>
          <p:cNvSpPr/>
          <p:nvPr/>
        </p:nvSpPr>
        <p:spPr>
          <a:xfrm>
            <a:off x="2560320" y="3108960"/>
            <a:ext cx="1371600" cy="274320"/>
          </a:xfrm>
          <a:prstGeom prst="rect">
            <a:avLst/>
          </a:prstGeom>
          <a:noFill/>
          <a:ln/>
        </p:spPr>
        <p:txBody>
          <a:bodyPr wrap="square" rtlCol="0" anchor="ctr"/>
          <a:lstStyle/>
          <a:p>
            <a:pPr marL="0" indent="0" algn="ctr">
              <a:buNone/>
            </a:pPr>
            <a:r>
              <a:rPr lang="en-US" sz="1200" dirty="0">
                <a:solidFill>
                  <a:srgbClr val="000000"/>
                </a:solidFill>
              </a:rPr>
              <a:t>Acceptable</a:t>
            </a:r>
            <a:endParaRPr lang="en-US" sz="1200" dirty="0"/>
          </a:p>
        </p:txBody>
      </p:sp>
      <p:sp>
        <p:nvSpPr>
          <p:cNvPr id="12" name="Text 10"/>
          <p:cNvSpPr/>
          <p:nvPr/>
        </p:nvSpPr>
        <p:spPr>
          <a:xfrm>
            <a:off x="731520" y="3749040"/>
            <a:ext cx="3383280" cy="274320"/>
          </a:xfrm>
          <a:prstGeom prst="rect">
            <a:avLst/>
          </a:prstGeom>
          <a:noFill/>
          <a:ln/>
        </p:spPr>
        <p:txBody>
          <a:bodyPr wrap="square" rtlCol="0" anchor="ctr"/>
          <a:lstStyle/>
          <a:p>
            <a:pPr marL="0" indent="0" algn="ctr">
              <a:buNone/>
            </a:pPr>
            <a:r>
              <a:rPr lang="en-US" sz="1600" b="1" dirty="0">
                <a:solidFill>
                  <a:srgbClr val="E74C3C"/>
                </a:solidFill>
              </a:rPr>
              <a:t>→ Tipping dynamics</a:t>
            </a:r>
            <a:endParaRPr lang="en-US" sz="1600" dirty="0"/>
          </a:p>
        </p:txBody>
      </p:sp>
      <p:sp>
        <p:nvSpPr>
          <p:cNvPr id="13" name="Shape 11"/>
          <p:cNvSpPr/>
          <p:nvPr/>
        </p:nvSpPr>
        <p:spPr>
          <a:xfrm>
            <a:off x="4754880" y="2011680"/>
            <a:ext cx="3931920" cy="2103120"/>
          </a:xfrm>
          <a:prstGeom prst="rect">
            <a:avLst/>
          </a:prstGeom>
          <a:solidFill>
            <a:srgbClr val="ECF0F1"/>
          </a:solidFill>
          <a:ln w="12700">
            <a:solidFill>
              <a:srgbClr val="BDC3C7"/>
            </a:solidFill>
            <a:prstDash val="solid"/>
          </a:ln>
        </p:spPr>
        <p:txBody>
          <a:bodyPr/>
          <a:lstStyle/>
          <a:p>
            <a:endParaRPr lang="en-US"/>
          </a:p>
        </p:txBody>
      </p:sp>
      <p:sp>
        <p:nvSpPr>
          <p:cNvPr id="14" name="Text 12"/>
          <p:cNvSpPr/>
          <p:nvPr/>
        </p:nvSpPr>
        <p:spPr>
          <a:xfrm>
            <a:off x="4754880" y="2057400"/>
            <a:ext cx="3931920" cy="274320"/>
          </a:xfrm>
          <a:prstGeom prst="rect">
            <a:avLst/>
          </a:prstGeom>
          <a:noFill/>
          <a:ln/>
        </p:spPr>
        <p:txBody>
          <a:bodyPr wrap="square" rtlCol="0" anchor="ctr"/>
          <a:lstStyle/>
          <a:p>
            <a:pPr marL="0" indent="0" algn="ctr">
              <a:buNone/>
            </a:pPr>
            <a:r>
              <a:rPr lang="en-US" sz="1800" b="1" dirty="0">
                <a:solidFill>
                  <a:srgbClr val="2C3E50"/>
                </a:solidFill>
              </a:rPr>
              <a:t>Continuous Preferences</a:t>
            </a:r>
            <a:endParaRPr lang="en-US" sz="1800" dirty="0"/>
          </a:p>
        </p:txBody>
      </p:sp>
      <p:sp>
        <p:nvSpPr>
          <p:cNvPr id="15" name="Text 13"/>
          <p:cNvSpPr/>
          <p:nvPr/>
        </p:nvSpPr>
        <p:spPr>
          <a:xfrm>
            <a:off x="4754880" y="2331720"/>
            <a:ext cx="3931920" cy="274320"/>
          </a:xfrm>
          <a:prstGeom prst="rect">
            <a:avLst/>
          </a:prstGeom>
          <a:noFill/>
          <a:ln/>
        </p:spPr>
        <p:txBody>
          <a:bodyPr wrap="square" rtlCol="0" anchor="ctr"/>
          <a:lstStyle/>
          <a:p>
            <a:pPr marL="0" indent="0" algn="ctr">
              <a:buNone/>
            </a:pPr>
            <a:r>
              <a:rPr lang="en-US" sz="1400" dirty="0">
                <a:solidFill>
                  <a:srgbClr val="7F8C8D"/>
                </a:solidFill>
              </a:rPr>
              <a:t>Every change matters</a:t>
            </a:r>
            <a:endParaRPr lang="en-US" sz="1400" dirty="0"/>
          </a:p>
        </p:txBody>
      </p:sp>
      <p:sp>
        <p:nvSpPr>
          <p:cNvPr id="16" name="Shape 14"/>
          <p:cNvSpPr/>
          <p:nvPr/>
        </p:nvSpPr>
        <p:spPr>
          <a:xfrm>
            <a:off x="5212080" y="2743200"/>
            <a:ext cx="292608" cy="914400"/>
          </a:xfrm>
          <a:prstGeom prst="rect">
            <a:avLst/>
          </a:prstGeom>
          <a:solidFill>
            <a:srgbClr val="FF0000"/>
          </a:solidFill>
          <a:ln/>
        </p:spPr>
        <p:txBody>
          <a:bodyPr/>
          <a:lstStyle/>
          <a:p>
            <a:endParaRPr lang="en-US"/>
          </a:p>
        </p:txBody>
      </p:sp>
      <p:sp>
        <p:nvSpPr>
          <p:cNvPr id="17" name="Shape 15"/>
          <p:cNvSpPr/>
          <p:nvPr/>
        </p:nvSpPr>
        <p:spPr>
          <a:xfrm>
            <a:off x="5504688" y="2743200"/>
            <a:ext cx="292608" cy="914400"/>
          </a:xfrm>
          <a:prstGeom prst="rect">
            <a:avLst/>
          </a:prstGeom>
          <a:solidFill>
            <a:srgbClr val="E31C00"/>
          </a:solidFill>
          <a:ln/>
        </p:spPr>
        <p:txBody>
          <a:bodyPr/>
          <a:lstStyle/>
          <a:p>
            <a:endParaRPr lang="en-US"/>
          </a:p>
        </p:txBody>
      </p:sp>
      <p:sp>
        <p:nvSpPr>
          <p:cNvPr id="18" name="Shape 16"/>
          <p:cNvSpPr/>
          <p:nvPr/>
        </p:nvSpPr>
        <p:spPr>
          <a:xfrm>
            <a:off x="5797296" y="2743200"/>
            <a:ext cx="292608" cy="914400"/>
          </a:xfrm>
          <a:prstGeom prst="rect">
            <a:avLst/>
          </a:prstGeom>
          <a:solidFill>
            <a:srgbClr val="C73800"/>
          </a:solidFill>
          <a:ln/>
        </p:spPr>
        <p:txBody>
          <a:bodyPr/>
          <a:lstStyle/>
          <a:p>
            <a:endParaRPr lang="en-US"/>
          </a:p>
        </p:txBody>
      </p:sp>
      <p:sp>
        <p:nvSpPr>
          <p:cNvPr id="19" name="Shape 17"/>
          <p:cNvSpPr/>
          <p:nvPr/>
        </p:nvSpPr>
        <p:spPr>
          <a:xfrm>
            <a:off x="6089904" y="2743200"/>
            <a:ext cx="292608" cy="914400"/>
          </a:xfrm>
          <a:prstGeom prst="rect">
            <a:avLst/>
          </a:prstGeom>
          <a:solidFill>
            <a:srgbClr val="AA5500"/>
          </a:solidFill>
          <a:ln/>
        </p:spPr>
        <p:txBody>
          <a:bodyPr/>
          <a:lstStyle/>
          <a:p>
            <a:endParaRPr lang="en-US"/>
          </a:p>
        </p:txBody>
      </p:sp>
      <p:sp>
        <p:nvSpPr>
          <p:cNvPr id="20" name="Shape 18"/>
          <p:cNvSpPr/>
          <p:nvPr/>
        </p:nvSpPr>
        <p:spPr>
          <a:xfrm>
            <a:off x="6382512" y="2743200"/>
            <a:ext cx="292608" cy="914400"/>
          </a:xfrm>
          <a:prstGeom prst="rect">
            <a:avLst/>
          </a:prstGeom>
          <a:solidFill>
            <a:srgbClr val="8E7100"/>
          </a:solidFill>
          <a:ln/>
        </p:spPr>
        <p:txBody>
          <a:bodyPr/>
          <a:lstStyle/>
          <a:p>
            <a:endParaRPr lang="en-US"/>
          </a:p>
        </p:txBody>
      </p:sp>
      <p:sp>
        <p:nvSpPr>
          <p:cNvPr id="21" name="Shape 19"/>
          <p:cNvSpPr/>
          <p:nvPr/>
        </p:nvSpPr>
        <p:spPr>
          <a:xfrm>
            <a:off x="6675120" y="2743200"/>
            <a:ext cx="292608" cy="914400"/>
          </a:xfrm>
          <a:prstGeom prst="rect">
            <a:avLst/>
          </a:prstGeom>
          <a:solidFill>
            <a:srgbClr val="728D00"/>
          </a:solidFill>
          <a:ln/>
        </p:spPr>
        <p:txBody>
          <a:bodyPr/>
          <a:lstStyle/>
          <a:p>
            <a:endParaRPr lang="en-US"/>
          </a:p>
        </p:txBody>
      </p:sp>
      <p:sp>
        <p:nvSpPr>
          <p:cNvPr id="22" name="Shape 20"/>
          <p:cNvSpPr/>
          <p:nvPr/>
        </p:nvSpPr>
        <p:spPr>
          <a:xfrm>
            <a:off x="6967728" y="2743200"/>
            <a:ext cx="292608" cy="914400"/>
          </a:xfrm>
          <a:prstGeom prst="rect">
            <a:avLst/>
          </a:prstGeom>
          <a:solidFill>
            <a:srgbClr val="55AA00"/>
          </a:solidFill>
          <a:ln/>
        </p:spPr>
        <p:txBody>
          <a:bodyPr/>
          <a:lstStyle/>
          <a:p>
            <a:endParaRPr lang="en-US"/>
          </a:p>
        </p:txBody>
      </p:sp>
      <p:sp>
        <p:nvSpPr>
          <p:cNvPr id="23" name="Shape 21"/>
          <p:cNvSpPr/>
          <p:nvPr/>
        </p:nvSpPr>
        <p:spPr>
          <a:xfrm>
            <a:off x="7260336" y="2743200"/>
            <a:ext cx="292608" cy="914400"/>
          </a:xfrm>
          <a:prstGeom prst="rect">
            <a:avLst/>
          </a:prstGeom>
          <a:solidFill>
            <a:srgbClr val="39C600"/>
          </a:solidFill>
          <a:ln/>
        </p:spPr>
        <p:txBody>
          <a:bodyPr/>
          <a:lstStyle/>
          <a:p>
            <a:endParaRPr lang="en-US"/>
          </a:p>
        </p:txBody>
      </p:sp>
      <p:sp>
        <p:nvSpPr>
          <p:cNvPr id="24" name="Shape 22"/>
          <p:cNvSpPr/>
          <p:nvPr/>
        </p:nvSpPr>
        <p:spPr>
          <a:xfrm>
            <a:off x="7552944" y="2743200"/>
            <a:ext cx="292608" cy="914400"/>
          </a:xfrm>
          <a:prstGeom prst="rect">
            <a:avLst/>
          </a:prstGeom>
          <a:solidFill>
            <a:srgbClr val="1DE200"/>
          </a:solidFill>
          <a:ln/>
        </p:spPr>
        <p:txBody>
          <a:bodyPr/>
          <a:lstStyle/>
          <a:p>
            <a:endParaRPr lang="en-US"/>
          </a:p>
        </p:txBody>
      </p:sp>
      <p:sp>
        <p:nvSpPr>
          <p:cNvPr id="25" name="Shape 23"/>
          <p:cNvSpPr/>
          <p:nvPr/>
        </p:nvSpPr>
        <p:spPr>
          <a:xfrm>
            <a:off x="7845552" y="2743200"/>
            <a:ext cx="292608" cy="914400"/>
          </a:xfrm>
          <a:prstGeom prst="rect">
            <a:avLst/>
          </a:prstGeom>
          <a:solidFill>
            <a:srgbClr val="00FF00"/>
          </a:solidFill>
          <a:ln/>
        </p:spPr>
        <p:txBody>
          <a:bodyPr/>
          <a:lstStyle/>
          <a:p>
            <a:endParaRPr lang="en-US"/>
          </a:p>
        </p:txBody>
      </p:sp>
      <p:sp>
        <p:nvSpPr>
          <p:cNvPr id="26" name="Text 24"/>
          <p:cNvSpPr/>
          <p:nvPr/>
        </p:nvSpPr>
        <p:spPr>
          <a:xfrm>
            <a:off x="4754880" y="3749040"/>
            <a:ext cx="3931920" cy="274320"/>
          </a:xfrm>
          <a:prstGeom prst="rect">
            <a:avLst/>
          </a:prstGeom>
          <a:noFill/>
          <a:ln/>
        </p:spPr>
        <p:txBody>
          <a:bodyPr wrap="square" rtlCol="0" anchor="ctr"/>
          <a:lstStyle/>
          <a:p>
            <a:pPr marL="0" indent="0" algn="ctr">
              <a:buNone/>
            </a:pPr>
            <a:r>
              <a:rPr lang="en-US" sz="1600" b="1" dirty="0">
                <a:solidFill>
                  <a:srgbClr val="27AE60"/>
                </a:solidFill>
              </a:rPr>
              <a:t>→ Integration cascade</a:t>
            </a:r>
            <a:endParaRPr lang="en-US" sz="1600" dirty="0"/>
          </a:p>
        </p:txBody>
      </p:sp>
      <p:sp>
        <p:nvSpPr>
          <p:cNvPr id="27" name="Text 25"/>
          <p:cNvSpPr/>
          <p:nvPr/>
        </p:nvSpPr>
        <p:spPr>
          <a:xfrm>
            <a:off x="914400" y="4297680"/>
            <a:ext cx="7315200" cy="274320"/>
          </a:xfrm>
          <a:prstGeom prst="rect">
            <a:avLst/>
          </a:prstGeom>
          <a:noFill/>
          <a:ln/>
        </p:spPr>
        <p:txBody>
          <a:bodyPr wrap="square" rtlCol="0" anchor="ctr"/>
          <a:lstStyle/>
          <a:p>
            <a:pPr marL="0" indent="0" algn="ctr">
              <a:buNone/>
            </a:pPr>
            <a:r>
              <a:rPr lang="en-US" sz="1600" i="1" dirty="0">
                <a:solidFill>
                  <a:srgbClr val="7F8C8D"/>
                </a:solidFill>
              </a:rPr>
              <a:t>Survey data supports continuous, not threshold</a:t>
            </a:r>
            <a:endParaRPr lang="en-US" sz="1600" dirty="0"/>
          </a:p>
        </p:txBody>
      </p:sp>
      <p:sp>
        <p:nvSpPr>
          <p:cNvPr id="29" name="Text 26"/>
          <p:cNvSpPr/>
          <p:nvPr/>
        </p:nvSpPr>
        <p:spPr>
          <a:xfrm>
            <a:off x="7132320" y="4846320"/>
            <a:ext cx="1828800" cy="274320"/>
          </a:xfrm>
          <a:prstGeom prst="rect">
            <a:avLst/>
          </a:prstGeom>
          <a:noFill/>
          <a:ln/>
        </p:spPr>
        <p:txBody>
          <a:bodyPr wrap="square" rtlCol="0" anchor="ctr"/>
          <a:lstStyle/>
          <a:p>
            <a:pPr marL="0" indent="0">
              <a:buNone/>
            </a:pPr>
            <a:r>
              <a:rPr lang="en-US" sz="1200" i="1" dirty="0">
                <a:solidFill>
                  <a:srgbClr val="BDC3C7"/>
                </a:solidFill>
                <a:latin typeface="Arial" pitchFamily="34" charset="0"/>
                <a:ea typeface="Arial" pitchFamily="34" charset="-122"/>
                <a:cs typeface="Arial" pitchFamily="34" charset="-120"/>
              </a:rPr>
              <a:t>Bruch &amp; Mare 2006</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rtlCol="0" anchor="ctr"/>
          <a:lstStyle/>
          <a:p>
            <a:pPr marL="0" indent="0" algn="ctr">
              <a:buNone/>
            </a:pPr>
            <a:r>
              <a:rPr lang="en-US" sz="3600" b="1" dirty="0">
                <a:solidFill>
                  <a:srgbClr val="2C3E50"/>
                </a:solidFill>
                <a:latin typeface="Arial" pitchFamily="34" charset="0"/>
                <a:ea typeface="Arial" pitchFamily="34" charset="-122"/>
                <a:cs typeface="Arial" pitchFamily="34" charset="-120"/>
              </a:rPr>
              <a:t>Initial Simulations: Integration Wins?</a:t>
            </a:r>
            <a:endParaRPr lang="en-US" sz="3600" dirty="0"/>
          </a:p>
        </p:txBody>
      </p:sp>
      <p:sp>
        <p:nvSpPr>
          <p:cNvPr id="4" name="Shape 1"/>
          <p:cNvSpPr/>
          <p:nvPr/>
        </p:nvSpPr>
        <p:spPr>
          <a:xfrm>
            <a:off x="1828800" y="4297680"/>
            <a:ext cx="5486400" cy="548640"/>
          </a:xfrm>
          <a:prstGeom prst="roundRect">
            <a:avLst>
              <a:gd name="adj" fmla="val 16667"/>
            </a:avLst>
          </a:prstGeom>
          <a:solidFill>
            <a:srgbClr val="EBF5FB"/>
          </a:solidFill>
          <a:ln w="12700">
            <a:solidFill>
              <a:srgbClr val="5DADE2"/>
            </a:solidFill>
            <a:prstDash val="solid"/>
          </a:ln>
        </p:spPr>
        <p:txBody>
          <a:bodyPr/>
          <a:lstStyle/>
          <a:p>
            <a:endParaRPr lang="en-US"/>
          </a:p>
        </p:txBody>
      </p:sp>
      <p:sp>
        <p:nvSpPr>
          <p:cNvPr id="5" name="Text 2"/>
          <p:cNvSpPr/>
          <p:nvPr/>
        </p:nvSpPr>
        <p:spPr>
          <a:xfrm>
            <a:off x="1828800" y="4389120"/>
            <a:ext cx="5486400" cy="365760"/>
          </a:xfrm>
          <a:prstGeom prst="rect">
            <a:avLst/>
          </a:prstGeom>
          <a:noFill/>
          <a:ln/>
        </p:spPr>
        <p:txBody>
          <a:bodyPr wrap="square" rtlCol="0" anchor="ctr"/>
          <a:lstStyle/>
          <a:p>
            <a:pPr marL="0" indent="0" algn="ctr">
              <a:buNone/>
            </a:pPr>
            <a:r>
              <a:rPr lang="en-US" sz="1800" b="1" dirty="0">
                <a:solidFill>
                  <a:srgbClr val="2C3E50"/>
                </a:solidFill>
              </a:rPr>
              <a:t>D ≈ 0.1 under continuous assumptions</a:t>
            </a:r>
            <a:endParaRPr lang="en-US" sz="1800" dirty="0"/>
          </a:p>
        </p:txBody>
      </p:sp>
      <p:sp>
        <p:nvSpPr>
          <p:cNvPr id="7" name="Text 3"/>
          <p:cNvSpPr/>
          <p:nvPr/>
        </p:nvSpPr>
        <p:spPr>
          <a:xfrm>
            <a:off x="7132320" y="4846320"/>
            <a:ext cx="1828800" cy="274320"/>
          </a:xfrm>
          <a:prstGeom prst="rect">
            <a:avLst/>
          </a:prstGeom>
          <a:noFill/>
          <a:ln/>
        </p:spPr>
        <p:txBody>
          <a:bodyPr wrap="square" rtlCol="0" anchor="ctr"/>
          <a:lstStyle/>
          <a:p>
            <a:pPr marL="0" indent="0">
              <a:buNone/>
            </a:pPr>
            <a:r>
              <a:rPr lang="en-US" sz="1200" i="1" dirty="0">
                <a:solidFill>
                  <a:srgbClr val="BDC3C7"/>
                </a:solidFill>
                <a:latin typeface="Arial" pitchFamily="34" charset="0"/>
                <a:ea typeface="Arial" pitchFamily="34" charset="-122"/>
                <a:cs typeface="Arial" pitchFamily="34" charset="-120"/>
              </a:rPr>
              <a:t>Bruch &amp; Mare 2006</a:t>
            </a:r>
            <a:endParaRPr lang="en-US" sz="1200" dirty="0"/>
          </a:p>
        </p:txBody>
      </p:sp>
      <p:pic>
        <p:nvPicPr>
          <p:cNvPr id="6" name="Picture 5">
            <a:extLst>
              <a:ext uri="{FF2B5EF4-FFF2-40B4-BE49-F238E27FC236}">
                <a16:creationId xmlns:a16="http://schemas.microsoft.com/office/drawing/2014/main" id="{76AF724D-8015-C59B-76A0-3CC84CCCF670}"/>
              </a:ext>
            </a:extLst>
          </p:cNvPr>
          <p:cNvPicPr>
            <a:picLocks noChangeAspect="1"/>
          </p:cNvPicPr>
          <p:nvPr/>
        </p:nvPicPr>
        <p:blipFill>
          <a:blip r:embed="rId3"/>
          <a:stretch>
            <a:fillRect/>
          </a:stretch>
        </p:blipFill>
        <p:spPr>
          <a:xfrm rot="5400000">
            <a:off x="2706960" y="39397"/>
            <a:ext cx="3730081" cy="47864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rtlCol="0" anchor="ctr"/>
          <a:lstStyle/>
          <a:p>
            <a:pPr marL="0" indent="0" algn="ctr">
              <a:buNone/>
            </a:pPr>
            <a:r>
              <a:rPr lang="en-US" sz="3600" b="1" dirty="0">
                <a:solidFill>
                  <a:srgbClr val="E74C3C"/>
                </a:solidFill>
                <a:latin typeface="Arial" pitchFamily="34" charset="0"/>
                <a:ea typeface="Arial" pitchFamily="34" charset="-122"/>
                <a:cs typeface="Arial" pitchFamily="34" charset="-120"/>
              </a:rPr>
              <a:t>The Replication Crisis</a:t>
            </a:r>
            <a:endParaRPr lang="en-US" sz="3600" dirty="0"/>
          </a:p>
        </p:txBody>
      </p:sp>
      <p:sp>
        <p:nvSpPr>
          <p:cNvPr id="3" name="Shape 1"/>
          <p:cNvSpPr/>
          <p:nvPr/>
        </p:nvSpPr>
        <p:spPr>
          <a:xfrm>
            <a:off x="914400" y="1097280"/>
            <a:ext cx="7315200" cy="914400"/>
          </a:xfrm>
          <a:prstGeom prst="roundRect">
            <a:avLst>
              <a:gd name="adj" fmla="val 10000"/>
            </a:avLst>
          </a:prstGeom>
          <a:solidFill>
            <a:srgbClr val="FEE5E5"/>
          </a:solidFill>
          <a:ln w="25400">
            <a:solidFill>
              <a:srgbClr val="E74C3C"/>
            </a:solidFill>
            <a:prstDash val="solid"/>
          </a:ln>
        </p:spPr>
        <p:txBody>
          <a:bodyPr/>
          <a:lstStyle/>
          <a:p>
            <a:endParaRPr lang="en-US"/>
          </a:p>
        </p:txBody>
      </p:sp>
      <p:sp>
        <p:nvSpPr>
          <p:cNvPr id="4" name="Text 2"/>
          <p:cNvSpPr/>
          <p:nvPr/>
        </p:nvSpPr>
        <p:spPr>
          <a:xfrm>
            <a:off x="914400" y="1371600"/>
            <a:ext cx="7315200" cy="365760"/>
          </a:xfrm>
          <a:prstGeom prst="rect">
            <a:avLst/>
          </a:prstGeom>
          <a:noFill/>
          <a:ln/>
        </p:spPr>
        <p:txBody>
          <a:bodyPr wrap="square" rtlCol="0" anchor="ctr"/>
          <a:lstStyle/>
          <a:p>
            <a:pPr marL="0" indent="0" algn="ctr">
              <a:buNone/>
            </a:pPr>
            <a:r>
              <a:rPr lang="en-US" sz="2200" b="1" dirty="0">
                <a:solidFill>
                  <a:srgbClr val="2C3E50"/>
                </a:solidFill>
              </a:rPr>
              <a:t>Integration depends on randomness level</a:t>
            </a:r>
            <a:endParaRPr lang="en-US" sz="2200" dirty="0"/>
          </a:p>
        </p:txBody>
      </p:sp>
      <p:sp>
        <p:nvSpPr>
          <p:cNvPr id="5" name="Text 3"/>
          <p:cNvSpPr/>
          <p:nvPr/>
        </p:nvSpPr>
        <p:spPr>
          <a:xfrm>
            <a:off x="914400" y="2194560"/>
            <a:ext cx="3657600" cy="365760"/>
          </a:xfrm>
          <a:prstGeom prst="rect">
            <a:avLst/>
          </a:prstGeom>
          <a:noFill/>
          <a:ln/>
        </p:spPr>
        <p:txBody>
          <a:bodyPr wrap="square" rtlCol="0" anchor="ctr"/>
          <a:lstStyle/>
          <a:p>
            <a:pPr marL="0" indent="0" algn="ctr">
              <a:buNone/>
            </a:pPr>
            <a:r>
              <a:rPr lang="en-US" sz="1800" b="1" dirty="0">
                <a:solidFill>
                  <a:srgbClr val="2C3E50"/>
                </a:solidFill>
              </a:rPr>
              <a:t>High Randomness</a:t>
            </a:r>
            <a:endParaRPr lang="en-US" sz="1800" dirty="0"/>
          </a:p>
        </p:txBody>
      </p:sp>
      <p:sp>
        <p:nvSpPr>
          <p:cNvPr id="6" name="Shape 4"/>
          <p:cNvSpPr/>
          <p:nvPr/>
        </p:nvSpPr>
        <p:spPr>
          <a:xfrm>
            <a:off x="914400" y="2560320"/>
            <a:ext cx="3657600" cy="1371600"/>
          </a:xfrm>
          <a:prstGeom prst="rect">
            <a:avLst/>
          </a:prstGeom>
          <a:solidFill>
            <a:srgbClr val="ECF0F1"/>
          </a:solidFill>
          <a:ln w="12700">
            <a:solidFill>
              <a:srgbClr val="BDC3C7"/>
            </a:solidFill>
            <a:prstDash val="solid"/>
          </a:ln>
        </p:spPr>
        <p:txBody>
          <a:bodyPr/>
          <a:lstStyle/>
          <a:p>
            <a:endParaRPr lang="en-US"/>
          </a:p>
        </p:txBody>
      </p:sp>
      <p:sp>
        <p:nvSpPr>
          <p:cNvPr id="7" name="Text 5"/>
          <p:cNvSpPr/>
          <p:nvPr/>
        </p:nvSpPr>
        <p:spPr>
          <a:xfrm>
            <a:off x="914400" y="3017520"/>
            <a:ext cx="3657600" cy="274320"/>
          </a:xfrm>
          <a:prstGeom prst="rect">
            <a:avLst/>
          </a:prstGeom>
          <a:noFill/>
          <a:ln/>
        </p:spPr>
        <p:txBody>
          <a:bodyPr wrap="square" rtlCol="0" anchor="ctr"/>
          <a:lstStyle/>
          <a:p>
            <a:pPr marL="0" indent="0" algn="ctr">
              <a:buNone/>
            </a:pPr>
            <a:r>
              <a:rPr lang="en-US" sz="1600" dirty="0">
                <a:solidFill>
                  <a:srgbClr val="27AE60"/>
                </a:solidFill>
              </a:rPr>
              <a:t>Lines converge low</a:t>
            </a:r>
            <a:endParaRPr lang="en-US" sz="1600" dirty="0"/>
          </a:p>
        </p:txBody>
      </p:sp>
      <p:sp>
        <p:nvSpPr>
          <p:cNvPr id="8" name="Text 6"/>
          <p:cNvSpPr/>
          <p:nvPr/>
        </p:nvSpPr>
        <p:spPr>
          <a:xfrm>
            <a:off x="4572000" y="2194560"/>
            <a:ext cx="3657600" cy="365760"/>
          </a:xfrm>
          <a:prstGeom prst="rect">
            <a:avLst/>
          </a:prstGeom>
          <a:noFill/>
          <a:ln/>
        </p:spPr>
        <p:txBody>
          <a:bodyPr wrap="square" rtlCol="0" anchor="ctr"/>
          <a:lstStyle/>
          <a:p>
            <a:pPr marL="0" indent="0" algn="ctr">
              <a:buNone/>
            </a:pPr>
            <a:r>
              <a:rPr lang="en-US" sz="1800" b="1" dirty="0">
                <a:solidFill>
                  <a:srgbClr val="2C3E50"/>
                </a:solidFill>
              </a:rPr>
              <a:t>Low Randomness (High β)</a:t>
            </a:r>
            <a:endParaRPr lang="en-US" sz="1800" dirty="0"/>
          </a:p>
        </p:txBody>
      </p:sp>
      <p:sp>
        <p:nvSpPr>
          <p:cNvPr id="9" name="Shape 7"/>
          <p:cNvSpPr/>
          <p:nvPr/>
        </p:nvSpPr>
        <p:spPr>
          <a:xfrm>
            <a:off x="4572000" y="2560320"/>
            <a:ext cx="3657600" cy="1371600"/>
          </a:xfrm>
          <a:prstGeom prst="rect">
            <a:avLst/>
          </a:prstGeom>
          <a:solidFill>
            <a:srgbClr val="ECF0F1"/>
          </a:solidFill>
          <a:ln w="12700">
            <a:solidFill>
              <a:srgbClr val="BDC3C7"/>
            </a:solidFill>
            <a:prstDash val="solid"/>
          </a:ln>
        </p:spPr>
        <p:txBody>
          <a:bodyPr/>
          <a:lstStyle/>
          <a:p>
            <a:endParaRPr lang="en-US"/>
          </a:p>
        </p:txBody>
      </p:sp>
      <p:sp>
        <p:nvSpPr>
          <p:cNvPr id="10" name="Text 8"/>
          <p:cNvSpPr/>
          <p:nvPr/>
        </p:nvSpPr>
        <p:spPr>
          <a:xfrm>
            <a:off x="4572000" y="3017520"/>
            <a:ext cx="3657600" cy="274320"/>
          </a:xfrm>
          <a:prstGeom prst="rect">
            <a:avLst/>
          </a:prstGeom>
          <a:noFill/>
          <a:ln/>
        </p:spPr>
        <p:txBody>
          <a:bodyPr wrap="square" rtlCol="0" anchor="ctr"/>
          <a:lstStyle/>
          <a:p>
            <a:pPr marL="0" indent="0" algn="ctr">
              <a:buNone/>
            </a:pPr>
            <a:r>
              <a:rPr lang="en-US" sz="1600" dirty="0">
                <a:solidFill>
                  <a:srgbClr val="E74C3C"/>
                </a:solidFill>
              </a:rPr>
              <a:t>Lines climb high</a:t>
            </a:r>
            <a:endParaRPr lang="en-US" sz="1600" dirty="0"/>
          </a:p>
        </p:txBody>
      </p:sp>
      <p:sp>
        <p:nvSpPr>
          <p:cNvPr id="11" name="Text 9"/>
          <p:cNvSpPr/>
          <p:nvPr/>
        </p:nvSpPr>
        <p:spPr>
          <a:xfrm>
            <a:off x="1371600" y="4114800"/>
            <a:ext cx="6400800" cy="365760"/>
          </a:xfrm>
          <a:prstGeom prst="rect">
            <a:avLst/>
          </a:prstGeom>
          <a:noFill/>
          <a:ln/>
        </p:spPr>
        <p:txBody>
          <a:bodyPr wrap="square" rtlCol="0" anchor="ctr"/>
          <a:lstStyle/>
          <a:p>
            <a:pPr marL="0" indent="0" algn="ctr">
              <a:buNone/>
            </a:pPr>
            <a:r>
              <a:rPr lang="en-US" sz="1800" b="1" dirty="0">
                <a:solidFill>
                  <a:srgbClr val="E67E22"/>
                </a:solidFill>
              </a:rPr>
              <a:t>⚠️ Key: </a:t>
            </a:r>
            <a:r>
              <a:rPr lang="en-US" sz="1800" dirty="0">
                <a:solidFill>
                  <a:srgbClr val="2C3E50"/>
                </a:solidFill>
              </a:rPr>
              <a:t>Sensitivity to </a:t>
            </a:r>
            <a:r>
              <a:rPr lang="en-US" sz="1800" i="1" dirty="0">
                <a:solidFill>
                  <a:srgbClr val="2C3E50"/>
                </a:solidFill>
              </a:rPr>
              <a:t>chance</a:t>
            </a:r>
            <a:r>
              <a:rPr lang="en-US" sz="1800" dirty="0">
                <a:solidFill>
                  <a:srgbClr val="2C3E50"/>
                </a:solidFill>
              </a:rPr>
              <a:t> vs sensitivity to </a:t>
            </a:r>
            <a:r>
              <a:rPr lang="en-US" sz="1800" i="1" dirty="0">
                <a:solidFill>
                  <a:srgbClr val="2C3E50"/>
                </a:solidFill>
              </a:rPr>
              <a:t>change</a:t>
            </a:r>
            <a:endParaRPr lang="en-US" sz="1800" dirty="0"/>
          </a:p>
        </p:txBody>
      </p:sp>
      <p:sp>
        <p:nvSpPr>
          <p:cNvPr id="13" name="Text 10"/>
          <p:cNvSpPr/>
          <p:nvPr/>
        </p:nvSpPr>
        <p:spPr>
          <a:xfrm>
            <a:off x="6858000" y="4846320"/>
            <a:ext cx="2103120" cy="274320"/>
          </a:xfrm>
          <a:prstGeom prst="rect">
            <a:avLst/>
          </a:prstGeom>
          <a:noFill/>
          <a:ln/>
        </p:spPr>
        <p:txBody>
          <a:bodyPr wrap="square" rtlCol="0" anchor="ctr"/>
          <a:lstStyle/>
          <a:p>
            <a:pPr marL="0" indent="0">
              <a:buNone/>
            </a:pPr>
            <a:r>
              <a:rPr lang="en-US" sz="1200" i="1" dirty="0">
                <a:solidFill>
                  <a:srgbClr val="BDC3C7"/>
                </a:solidFill>
                <a:latin typeface="Arial" pitchFamily="34" charset="0"/>
                <a:ea typeface="Arial" pitchFamily="34" charset="-122"/>
                <a:cs typeface="Arial" pitchFamily="34" charset="-120"/>
              </a:rPr>
              <a:t>Van de Rijt et al. 2009</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rtlCol="0" anchor="ctr"/>
          <a:lstStyle/>
          <a:p>
            <a:pPr marL="0" indent="0" algn="ctr">
              <a:buNone/>
            </a:pPr>
            <a:r>
              <a:rPr lang="en-US" sz="3600" b="1" dirty="0">
                <a:solidFill>
                  <a:srgbClr val="2C3E50"/>
                </a:solidFill>
                <a:latin typeface="Arial" pitchFamily="34" charset="0"/>
                <a:ea typeface="Arial" pitchFamily="34" charset="-122"/>
                <a:cs typeface="Arial" pitchFamily="34" charset="-120"/>
              </a:rPr>
              <a:t>The Resolution: Both Can Segregate</a:t>
            </a:r>
            <a:endParaRPr lang="en-US" sz="3600" dirty="0"/>
          </a:p>
        </p:txBody>
      </p:sp>
      <p:sp>
        <p:nvSpPr>
          <p:cNvPr id="3" name="Shape 1"/>
          <p:cNvSpPr/>
          <p:nvPr/>
        </p:nvSpPr>
        <p:spPr>
          <a:xfrm>
            <a:off x="914400" y="1097280"/>
            <a:ext cx="7315200" cy="731520"/>
          </a:xfrm>
          <a:prstGeom prst="roundRect">
            <a:avLst>
              <a:gd name="adj" fmla="val 12500"/>
            </a:avLst>
          </a:prstGeom>
          <a:solidFill>
            <a:srgbClr val="EBF5FB"/>
          </a:solidFill>
          <a:ln w="25400">
            <a:solidFill>
              <a:srgbClr val="5DADE2"/>
            </a:solidFill>
            <a:prstDash val="solid"/>
          </a:ln>
        </p:spPr>
        <p:txBody>
          <a:bodyPr/>
          <a:lstStyle/>
          <a:p>
            <a:endParaRPr lang="en-US"/>
          </a:p>
        </p:txBody>
      </p:sp>
      <p:sp>
        <p:nvSpPr>
          <p:cNvPr id="4" name="Text 2"/>
          <p:cNvSpPr/>
          <p:nvPr/>
        </p:nvSpPr>
        <p:spPr>
          <a:xfrm>
            <a:off x="914400" y="1280160"/>
            <a:ext cx="7315200" cy="365760"/>
          </a:xfrm>
          <a:prstGeom prst="rect">
            <a:avLst/>
          </a:prstGeom>
          <a:noFill/>
          <a:ln/>
        </p:spPr>
        <p:txBody>
          <a:bodyPr wrap="square" rtlCol="0" anchor="ctr"/>
          <a:lstStyle/>
          <a:p>
            <a:pPr marL="0" indent="0" algn="ctr">
              <a:buNone/>
            </a:pPr>
            <a:r>
              <a:rPr lang="en-US" sz="2000" b="1" dirty="0">
                <a:solidFill>
                  <a:srgbClr val="2C3E50"/>
                </a:solidFill>
              </a:rPr>
              <a:t>With strong preferences (high β), both segregate</a:t>
            </a:r>
            <a:endParaRPr lang="en-US" sz="2000" dirty="0"/>
          </a:p>
        </p:txBody>
      </p:sp>
      <p:graphicFrame>
        <p:nvGraphicFramePr>
          <p:cNvPr id="8" name="Table 0"/>
          <p:cNvGraphicFramePr>
            <a:graphicFrameLocks noGrp="1"/>
          </p:cNvGraphicFramePr>
          <p:nvPr>
            <p:extLst>
              <p:ext uri="{D42A27DB-BD31-4B8C-83A1-F6EECF244321}">
                <p14:modId xmlns:p14="http://schemas.microsoft.com/office/powerpoint/2010/main" val="1579011935"/>
              </p:ext>
            </p:extLst>
          </p:nvPr>
        </p:nvGraphicFramePr>
        <p:xfrm>
          <a:off x="1371600" y="2103120"/>
          <a:ext cx="6400800" cy="182880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pPr marL="0" indent="0">
                        <a:buNone/>
                      </a:pPr>
                      <a:r>
                        <a:rPr lang="en-US" sz="1400" b="1" dirty="0">
                          <a:solidFill>
                            <a:srgbClr val="FFFFFF"/>
                          </a:solidFill>
                        </a:rPr>
                        <a:t>Aspect</a:t>
                      </a:r>
                      <a:endParaRPr lang="en-US" sz="1400" dirty="0"/>
                    </a:p>
                  </a:txBody>
                  <a:tcPr>
                    <a:lnL w="12700" cap="flat" cmpd="sng" algn="ctr">
                      <a:solidFill>
                        <a:srgbClr val="BDC3C7"/>
                      </a:solidFill>
                      <a:prstDash val="solid"/>
                      <a:round/>
                      <a:headEnd type="none" w="med" len="med"/>
                      <a:tailEnd type="none" w="med" len="med"/>
                    </a:lnL>
                    <a:lnR w="12700" cap="flat" cmpd="sng" algn="ctr">
                      <a:solidFill>
                        <a:srgbClr val="BDC3C7"/>
                      </a:solidFill>
                      <a:prstDash val="solid"/>
                      <a:round/>
                      <a:headEnd type="none" w="med" len="med"/>
                      <a:tailEnd type="none" w="med" len="med"/>
                    </a:lnR>
                    <a:lnT w="12700" cap="flat" cmpd="sng" algn="ctr">
                      <a:solidFill>
                        <a:srgbClr val="BDC3C7"/>
                      </a:solidFill>
                      <a:prstDash val="solid"/>
                      <a:round/>
                      <a:headEnd type="none" w="med" len="med"/>
                      <a:tailEnd type="none" w="med" len="med"/>
                    </a:lnT>
                    <a:lnB w="12700" cap="flat" cmpd="sng" algn="ctr">
                      <a:solidFill>
                        <a:srgbClr val="BDC3C7"/>
                      </a:solidFill>
                      <a:prstDash val="solid"/>
                      <a:round/>
                      <a:headEnd type="none" w="med" len="med"/>
                      <a:tailEnd type="none" w="med" len="med"/>
                    </a:lnB>
                    <a:solidFill>
                      <a:srgbClr val="2C3E50"/>
                    </a:solidFill>
                  </a:tcPr>
                </a:tc>
                <a:tc>
                  <a:txBody>
                    <a:bodyPr/>
                    <a:lstStyle/>
                    <a:p>
                      <a:pPr marL="0" indent="0">
                        <a:buNone/>
                      </a:pPr>
                      <a:r>
                        <a:rPr lang="en-US" sz="1400" b="1" dirty="0">
                          <a:solidFill>
                            <a:srgbClr val="FFFFFF"/>
                          </a:solidFill>
                        </a:rPr>
                        <a:t>Threshold</a:t>
                      </a:r>
                      <a:endParaRPr lang="en-US" sz="1400" dirty="0"/>
                    </a:p>
                  </a:txBody>
                  <a:tcPr>
                    <a:lnL w="12700" cap="flat" cmpd="sng" algn="ctr">
                      <a:solidFill>
                        <a:srgbClr val="BDC3C7"/>
                      </a:solidFill>
                      <a:prstDash val="solid"/>
                      <a:round/>
                      <a:headEnd type="none" w="med" len="med"/>
                      <a:tailEnd type="none" w="med" len="med"/>
                    </a:lnL>
                    <a:lnR w="12700" cap="flat" cmpd="sng" algn="ctr">
                      <a:solidFill>
                        <a:srgbClr val="BDC3C7"/>
                      </a:solidFill>
                      <a:prstDash val="solid"/>
                      <a:round/>
                      <a:headEnd type="none" w="med" len="med"/>
                      <a:tailEnd type="none" w="med" len="med"/>
                    </a:lnR>
                    <a:lnT w="12700" cap="flat" cmpd="sng" algn="ctr">
                      <a:solidFill>
                        <a:srgbClr val="BDC3C7"/>
                      </a:solidFill>
                      <a:prstDash val="solid"/>
                      <a:round/>
                      <a:headEnd type="none" w="med" len="med"/>
                      <a:tailEnd type="none" w="med" len="med"/>
                    </a:lnT>
                    <a:lnB w="12700" cap="flat" cmpd="sng" algn="ctr">
                      <a:solidFill>
                        <a:srgbClr val="BDC3C7"/>
                      </a:solidFill>
                      <a:prstDash val="solid"/>
                      <a:round/>
                      <a:headEnd type="none" w="med" len="med"/>
                      <a:tailEnd type="none" w="med" len="med"/>
                    </a:lnB>
                    <a:solidFill>
                      <a:srgbClr val="2C3E50"/>
                    </a:solidFill>
                  </a:tcPr>
                </a:tc>
                <a:tc>
                  <a:txBody>
                    <a:bodyPr/>
                    <a:lstStyle/>
                    <a:p>
                      <a:pPr marL="0" indent="0">
                        <a:buNone/>
                      </a:pPr>
                      <a:r>
                        <a:rPr lang="en-US" sz="1400" b="1" dirty="0">
                          <a:solidFill>
                            <a:srgbClr val="FFFFFF"/>
                          </a:solidFill>
                        </a:rPr>
                        <a:t>Continuous</a:t>
                      </a:r>
                      <a:endParaRPr lang="en-US" sz="1400" dirty="0"/>
                    </a:p>
                  </a:txBody>
                  <a:tcPr>
                    <a:lnL w="12700" cap="flat" cmpd="sng" algn="ctr">
                      <a:solidFill>
                        <a:srgbClr val="BDC3C7"/>
                      </a:solidFill>
                      <a:prstDash val="solid"/>
                      <a:round/>
                      <a:headEnd type="none" w="med" len="med"/>
                      <a:tailEnd type="none" w="med" len="med"/>
                    </a:lnL>
                    <a:lnR w="12700" cap="flat" cmpd="sng" algn="ctr">
                      <a:solidFill>
                        <a:srgbClr val="BDC3C7"/>
                      </a:solidFill>
                      <a:prstDash val="solid"/>
                      <a:round/>
                      <a:headEnd type="none" w="med" len="med"/>
                      <a:tailEnd type="none" w="med" len="med"/>
                    </a:lnR>
                    <a:lnT w="12700" cap="flat" cmpd="sng" algn="ctr">
                      <a:solidFill>
                        <a:srgbClr val="BDC3C7"/>
                      </a:solidFill>
                      <a:prstDash val="solid"/>
                      <a:round/>
                      <a:headEnd type="none" w="med" len="med"/>
                      <a:tailEnd type="none" w="med" len="med"/>
                    </a:lnT>
                    <a:lnB w="12700" cap="flat" cmpd="sng" algn="ctr">
                      <a:solidFill>
                        <a:srgbClr val="BDC3C7"/>
                      </a:solidFill>
                      <a:prstDash val="solid"/>
                      <a:round/>
                      <a:headEnd type="none" w="med" len="med"/>
                      <a:tailEnd type="none" w="med" len="med"/>
                    </a:lnB>
                    <a:solidFill>
                      <a:srgbClr val="2C3E50"/>
                    </a:solidFill>
                  </a:tcPr>
                </a:tc>
                <a:extLst>
                  <a:ext uri="{0D108BD9-81ED-4DB2-BD59-A6C34878D82A}">
                    <a16:rowId xmlns:a16="http://schemas.microsoft.com/office/drawing/2014/main" val="10000"/>
                  </a:ext>
                </a:extLst>
              </a:tr>
              <a:tr h="457200">
                <a:tc>
                  <a:txBody>
                    <a:bodyPr/>
                    <a:lstStyle/>
                    <a:p>
                      <a:pPr marL="0" indent="0">
                        <a:buNone/>
                      </a:pPr>
                      <a:r>
                        <a:rPr lang="en-US" sz="1400" b="1" dirty="0">
                          <a:solidFill>
                            <a:srgbClr val="000000"/>
                          </a:solidFill>
                        </a:rPr>
                        <a:t>Segregation outcome</a:t>
                      </a:r>
                      <a:endParaRPr lang="en-US" sz="1400" dirty="0"/>
                    </a:p>
                  </a:txBody>
                  <a:tcPr>
                    <a:lnL w="12700" cap="flat" cmpd="sng" algn="ctr">
                      <a:solidFill>
                        <a:srgbClr val="BDC3C7"/>
                      </a:solidFill>
                      <a:prstDash val="solid"/>
                      <a:round/>
                      <a:headEnd type="none" w="med" len="med"/>
                      <a:tailEnd type="none" w="med" len="med"/>
                    </a:lnL>
                    <a:lnR w="12700" cap="flat" cmpd="sng" algn="ctr">
                      <a:solidFill>
                        <a:srgbClr val="BDC3C7"/>
                      </a:solidFill>
                      <a:prstDash val="solid"/>
                      <a:round/>
                      <a:headEnd type="none" w="med" len="med"/>
                      <a:tailEnd type="none" w="med" len="med"/>
                    </a:lnR>
                    <a:lnT w="12700" cap="flat" cmpd="sng" algn="ctr">
                      <a:solidFill>
                        <a:srgbClr val="BDC3C7"/>
                      </a:solidFill>
                      <a:prstDash val="solid"/>
                      <a:round/>
                      <a:headEnd type="none" w="med" len="med"/>
                      <a:tailEnd type="none" w="med" len="med"/>
                    </a:lnT>
                    <a:lnB w="12700" cap="flat" cmpd="sng" algn="ctr">
                      <a:solidFill>
                        <a:srgbClr val="BDC3C7"/>
                      </a:solidFill>
                      <a:prstDash val="solid"/>
                      <a:round/>
                      <a:headEnd type="none" w="med" len="med"/>
                      <a:tailEnd type="none" w="med" len="med"/>
                    </a:lnB>
                  </a:tcPr>
                </a:tc>
                <a:tc>
                  <a:txBody>
                    <a:bodyPr/>
                    <a:lstStyle/>
                    <a:p>
                      <a:pPr marL="0" indent="0">
                        <a:buNone/>
                      </a:pPr>
                      <a:r>
                        <a:rPr lang="en-US" sz="1400" dirty="0">
                          <a:solidFill>
                            <a:srgbClr val="E74C3C"/>
                          </a:solidFill>
                        </a:rPr>
                        <a:t>High D</a:t>
                      </a:r>
                      <a:endParaRPr lang="en-US" sz="1400" dirty="0"/>
                    </a:p>
                  </a:txBody>
                  <a:tcPr>
                    <a:lnL w="12700" cap="flat" cmpd="sng" algn="ctr">
                      <a:solidFill>
                        <a:srgbClr val="BDC3C7"/>
                      </a:solidFill>
                      <a:prstDash val="solid"/>
                      <a:round/>
                      <a:headEnd type="none" w="med" len="med"/>
                      <a:tailEnd type="none" w="med" len="med"/>
                    </a:lnL>
                    <a:lnR w="12700" cap="flat" cmpd="sng" algn="ctr">
                      <a:solidFill>
                        <a:srgbClr val="BDC3C7"/>
                      </a:solidFill>
                      <a:prstDash val="solid"/>
                      <a:round/>
                      <a:headEnd type="none" w="med" len="med"/>
                      <a:tailEnd type="none" w="med" len="med"/>
                    </a:lnR>
                    <a:lnT w="12700" cap="flat" cmpd="sng" algn="ctr">
                      <a:solidFill>
                        <a:srgbClr val="BDC3C7"/>
                      </a:solidFill>
                      <a:prstDash val="solid"/>
                      <a:round/>
                      <a:headEnd type="none" w="med" len="med"/>
                      <a:tailEnd type="none" w="med" len="med"/>
                    </a:lnT>
                    <a:lnB w="12700" cap="flat" cmpd="sng" algn="ctr">
                      <a:solidFill>
                        <a:srgbClr val="BDC3C7"/>
                      </a:solidFill>
                      <a:prstDash val="solid"/>
                      <a:round/>
                      <a:headEnd type="none" w="med" len="med"/>
                      <a:tailEnd type="none" w="med" len="med"/>
                    </a:lnB>
                  </a:tcPr>
                </a:tc>
                <a:tc>
                  <a:txBody>
                    <a:bodyPr/>
                    <a:lstStyle/>
                    <a:p>
                      <a:pPr marL="0" indent="0">
                        <a:buNone/>
                      </a:pPr>
                      <a:r>
                        <a:rPr lang="en-US" sz="1400" dirty="0">
                          <a:solidFill>
                            <a:srgbClr val="E74C3C"/>
                          </a:solidFill>
                        </a:rPr>
                        <a:t>High D</a:t>
                      </a:r>
                      <a:endParaRPr lang="en-US" sz="1400" dirty="0"/>
                    </a:p>
                  </a:txBody>
                  <a:tcPr>
                    <a:lnL w="12700" cap="flat" cmpd="sng" algn="ctr">
                      <a:solidFill>
                        <a:srgbClr val="BDC3C7"/>
                      </a:solidFill>
                      <a:prstDash val="solid"/>
                      <a:round/>
                      <a:headEnd type="none" w="med" len="med"/>
                      <a:tailEnd type="none" w="med" len="med"/>
                    </a:lnL>
                    <a:lnR w="12700" cap="flat" cmpd="sng" algn="ctr">
                      <a:solidFill>
                        <a:srgbClr val="BDC3C7"/>
                      </a:solidFill>
                      <a:prstDash val="solid"/>
                      <a:round/>
                      <a:headEnd type="none" w="med" len="med"/>
                      <a:tailEnd type="none" w="med" len="med"/>
                    </a:lnR>
                    <a:lnT w="12700" cap="flat" cmpd="sng" algn="ctr">
                      <a:solidFill>
                        <a:srgbClr val="BDC3C7"/>
                      </a:solidFill>
                      <a:prstDash val="solid"/>
                      <a:round/>
                      <a:headEnd type="none" w="med" len="med"/>
                      <a:tailEnd type="none" w="med" len="med"/>
                    </a:lnT>
                    <a:lnB w="12700" cap="flat" cmpd="sng" algn="ctr">
                      <a:solidFill>
                        <a:srgbClr val="BDC3C7"/>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indent="0">
                        <a:buNone/>
                      </a:pPr>
                      <a:r>
                        <a:rPr lang="en-US" sz="1400" b="1" dirty="0">
                          <a:solidFill>
                            <a:srgbClr val="000000"/>
                          </a:solidFill>
                        </a:rPr>
                        <a:t>Speed to equilibrium</a:t>
                      </a:r>
                      <a:endParaRPr lang="en-US" sz="1400" dirty="0"/>
                    </a:p>
                  </a:txBody>
                  <a:tcPr>
                    <a:lnL w="12700" cap="flat" cmpd="sng" algn="ctr">
                      <a:solidFill>
                        <a:srgbClr val="BDC3C7"/>
                      </a:solidFill>
                      <a:prstDash val="solid"/>
                      <a:round/>
                      <a:headEnd type="none" w="med" len="med"/>
                      <a:tailEnd type="none" w="med" len="med"/>
                    </a:lnL>
                    <a:lnR w="12700" cap="flat" cmpd="sng" algn="ctr">
                      <a:solidFill>
                        <a:srgbClr val="BDC3C7"/>
                      </a:solidFill>
                      <a:prstDash val="solid"/>
                      <a:round/>
                      <a:headEnd type="none" w="med" len="med"/>
                      <a:tailEnd type="none" w="med" len="med"/>
                    </a:lnR>
                    <a:lnT w="12700" cap="flat" cmpd="sng" algn="ctr">
                      <a:solidFill>
                        <a:srgbClr val="BDC3C7"/>
                      </a:solidFill>
                      <a:prstDash val="solid"/>
                      <a:round/>
                      <a:headEnd type="none" w="med" len="med"/>
                      <a:tailEnd type="none" w="med" len="med"/>
                    </a:lnT>
                    <a:lnB w="12700" cap="flat" cmpd="sng" algn="ctr">
                      <a:solidFill>
                        <a:srgbClr val="BDC3C7"/>
                      </a:solidFill>
                      <a:prstDash val="solid"/>
                      <a:round/>
                      <a:headEnd type="none" w="med" len="med"/>
                      <a:tailEnd type="none" w="med" len="med"/>
                    </a:lnB>
                  </a:tcPr>
                </a:tc>
                <a:tc>
                  <a:txBody>
                    <a:bodyPr/>
                    <a:lstStyle/>
                    <a:p>
                      <a:pPr marL="0" indent="0">
                        <a:buNone/>
                      </a:pPr>
                      <a:r>
                        <a:rPr lang="en-US" sz="1400" dirty="0">
                          <a:solidFill>
                            <a:srgbClr val="7F8C8D"/>
                          </a:solidFill>
                        </a:rPr>
                        <a:t>Slower</a:t>
                      </a:r>
                      <a:endParaRPr lang="en-US" sz="1400" dirty="0"/>
                    </a:p>
                  </a:txBody>
                  <a:tcPr>
                    <a:lnL w="12700" cap="flat" cmpd="sng" algn="ctr">
                      <a:solidFill>
                        <a:srgbClr val="BDC3C7"/>
                      </a:solidFill>
                      <a:prstDash val="solid"/>
                      <a:round/>
                      <a:headEnd type="none" w="med" len="med"/>
                      <a:tailEnd type="none" w="med" len="med"/>
                    </a:lnL>
                    <a:lnR w="12700" cap="flat" cmpd="sng" algn="ctr">
                      <a:solidFill>
                        <a:srgbClr val="BDC3C7"/>
                      </a:solidFill>
                      <a:prstDash val="solid"/>
                      <a:round/>
                      <a:headEnd type="none" w="med" len="med"/>
                      <a:tailEnd type="none" w="med" len="med"/>
                    </a:lnR>
                    <a:lnT w="12700" cap="flat" cmpd="sng" algn="ctr">
                      <a:solidFill>
                        <a:srgbClr val="BDC3C7"/>
                      </a:solidFill>
                      <a:prstDash val="solid"/>
                      <a:round/>
                      <a:headEnd type="none" w="med" len="med"/>
                      <a:tailEnd type="none" w="med" len="med"/>
                    </a:lnT>
                    <a:lnB w="12700" cap="flat" cmpd="sng" algn="ctr">
                      <a:solidFill>
                        <a:srgbClr val="BDC3C7"/>
                      </a:solidFill>
                      <a:prstDash val="solid"/>
                      <a:round/>
                      <a:headEnd type="none" w="med" len="med"/>
                      <a:tailEnd type="none" w="med" len="med"/>
                    </a:lnB>
                  </a:tcPr>
                </a:tc>
                <a:tc>
                  <a:txBody>
                    <a:bodyPr/>
                    <a:lstStyle/>
                    <a:p>
                      <a:pPr marL="0" indent="0">
                        <a:buNone/>
                      </a:pPr>
                      <a:r>
                        <a:rPr lang="en-US" sz="1400" dirty="0">
                          <a:solidFill>
                            <a:srgbClr val="E67E22"/>
                          </a:solidFill>
                        </a:rPr>
                        <a:t>Faster</a:t>
                      </a:r>
                      <a:endParaRPr lang="en-US" sz="1400" dirty="0"/>
                    </a:p>
                  </a:txBody>
                  <a:tcPr>
                    <a:lnL w="12700" cap="flat" cmpd="sng" algn="ctr">
                      <a:solidFill>
                        <a:srgbClr val="BDC3C7"/>
                      </a:solidFill>
                      <a:prstDash val="solid"/>
                      <a:round/>
                      <a:headEnd type="none" w="med" len="med"/>
                      <a:tailEnd type="none" w="med" len="med"/>
                    </a:lnL>
                    <a:lnR w="12700" cap="flat" cmpd="sng" algn="ctr">
                      <a:solidFill>
                        <a:srgbClr val="BDC3C7"/>
                      </a:solidFill>
                      <a:prstDash val="solid"/>
                      <a:round/>
                      <a:headEnd type="none" w="med" len="med"/>
                      <a:tailEnd type="none" w="med" len="med"/>
                    </a:lnR>
                    <a:lnT w="12700" cap="flat" cmpd="sng" algn="ctr">
                      <a:solidFill>
                        <a:srgbClr val="BDC3C7"/>
                      </a:solidFill>
                      <a:prstDash val="solid"/>
                      <a:round/>
                      <a:headEnd type="none" w="med" len="med"/>
                      <a:tailEnd type="none" w="med" len="med"/>
                    </a:lnT>
                    <a:lnB w="12700" cap="flat" cmpd="sng" algn="ctr">
                      <a:solidFill>
                        <a:srgbClr val="BDC3C7"/>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indent="0">
                        <a:buNone/>
                      </a:pPr>
                      <a:r>
                        <a:rPr lang="en-US" sz="1400" b="1" dirty="0">
                          <a:solidFill>
                            <a:srgbClr val="000000"/>
                          </a:solidFill>
                        </a:rPr>
                        <a:t>Pathways</a:t>
                      </a:r>
                      <a:endParaRPr lang="en-US" sz="1400" dirty="0"/>
                    </a:p>
                  </a:txBody>
                  <a:tcPr>
                    <a:lnL w="12700" cap="flat" cmpd="sng" algn="ctr">
                      <a:solidFill>
                        <a:srgbClr val="BDC3C7"/>
                      </a:solidFill>
                      <a:prstDash val="solid"/>
                      <a:round/>
                      <a:headEnd type="none" w="med" len="med"/>
                      <a:tailEnd type="none" w="med" len="med"/>
                    </a:lnL>
                    <a:lnR w="12700" cap="flat" cmpd="sng" algn="ctr">
                      <a:solidFill>
                        <a:srgbClr val="BDC3C7"/>
                      </a:solidFill>
                      <a:prstDash val="solid"/>
                      <a:round/>
                      <a:headEnd type="none" w="med" len="med"/>
                      <a:tailEnd type="none" w="med" len="med"/>
                    </a:lnR>
                    <a:lnT w="12700" cap="flat" cmpd="sng" algn="ctr">
                      <a:solidFill>
                        <a:srgbClr val="BDC3C7"/>
                      </a:solidFill>
                      <a:prstDash val="solid"/>
                      <a:round/>
                      <a:headEnd type="none" w="med" len="med"/>
                      <a:tailEnd type="none" w="med" len="med"/>
                    </a:lnT>
                    <a:lnB w="12700" cap="flat" cmpd="sng" algn="ctr">
                      <a:solidFill>
                        <a:srgbClr val="BDC3C7"/>
                      </a:solidFill>
                      <a:prstDash val="solid"/>
                      <a:round/>
                      <a:headEnd type="none" w="med" len="med"/>
                      <a:tailEnd type="none" w="med" len="med"/>
                    </a:lnB>
                  </a:tcPr>
                </a:tc>
                <a:tc>
                  <a:txBody>
                    <a:bodyPr/>
                    <a:lstStyle/>
                    <a:p>
                      <a:pPr marL="0" indent="0">
                        <a:buNone/>
                      </a:pPr>
                      <a:r>
                        <a:rPr lang="en-US" sz="1400" dirty="0">
                          <a:solidFill>
                            <a:srgbClr val="7F8C8D"/>
                          </a:solidFill>
                        </a:rPr>
                        <a:t>Tipping cascades</a:t>
                      </a:r>
                      <a:endParaRPr lang="en-US" sz="1400" dirty="0"/>
                    </a:p>
                  </a:txBody>
                  <a:tcPr>
                    <a:lnL w="12700" cap="flat" cmpd="sng" algn="ctr">
                      <a:solidFill>
                        <a:srgbClr val="BDC3C7"/>
                      </a:solidFill>
                      <a:prstDash val="solid"/>
                      <a:round/>
                      <a:headEnd type="none" w="med" len="med"/>
                      <a:tailEnd type="none" w="med" len="med"/>
                    </a:lnL>
                    <a:lnR w="12700" cap="flat" cmpd="sng" algn="ctr">
                      <a:solidFill>
                        <a:srgbClr val="BDC3C7"/>
                      </a:solidFill>
                      <a:prstDash val="solid"/>
                      <a:round/>
                      <a:headEnd type="none" w="med" len="med"/>
                      <a:tailEnd type="none" w="med" len="med"/>
                    </a:lnR>
                    <a:lnT w="12700" cap="flat" cmpd="sng" algn="ctr">
                      <a:solidFill>
                        <a:srgbClr val="BDC3C7"/>
                      </a:solidFill>
                      <a:prstDash val="solid"/>
                      <a:round/>
                      <a:headEnd type="none" w="med" len="med"/>
                      <a:tailEnd type="none" w="med" len="med"/>
                    </a:lnT>
                    <a:lnB w="12700" cap="flat" cmpd="sng" algn="ctr">
                      <a:solidFill>
                        <a:srgbClr val="BDC3C7"/>
                      </a:solidFill>
                      <a:prstDash val="solid"/>
                      <a:round/>
                      <a:headEnd type="none" w="med" len="med"/>
                      <a:tailEnd type="none" w="med" len="med"/>
                    </a:lnB>
                  </a:tcPr>
                </a:tc>
                <a:tc>
                  <a:txBody>
                    <a:bodyPr/>
                    <a:lstStyle/>
                    <a:p>
                      <a:pPr marL="0" indent="0">
                        <a:buNone/>
                      </a:pPr>
                      <a:r>
                        <a:rPr lang="en-US" sz="1400" dirty="0">
                          <a:solidFill>
                            <a:srgbClr val="7F8C8D"/>
                          </a:solidFill>
                        </a:rPr>
                        <a:t>Gradual sorting</a:t>
                      </a:r>
                      <a:endParaRPr lang="en-US" sz="1400" dirty="0"/>
                    </a:p>
                  </a:txBody>
                  <a:tcPr>
                    <a:lnL w="12700" cap="flat" cmpd="sng" algn="ctr">
                      <a:solidFill>
                        <a:srgbClr val="BDC3C7"/>
                      </a:solidFill>
                      <a:prstDash val="solid"/>
                      <a:round/>
                      <a:headEnd type="none" w="med" len="med"/>
                      <a:tailEnd type="none" w="med" len="med"/>
                    </a:lnL>
                    <a:lnR w="12700" cap="flat" cmpd="sng" algn="ctr">
                      <a:solidFill>
                        <a:srgbClr val="BDC3C7"/>
                      </a:solidFill>
                      <a:prstDash val="solid"/>
                      <a:round/>
                      <a:headEnd type="none" w="med" len="med"/>
                      <a:tailEnd type="none" w="med" len="med"/>
                    </a:lnR>
                    <a:lnT w="12700" cap="flat" cmpd="sng" algn="ctr">
                      <a:solidFill>
                        <a:srgbClr val="BDC3C7"/>
                      </a:solidFill>
                      <a:prstDash val="solid"/>
                      <a:round/>
                      <a:headEnd type="none" w="med" len="med"/>
                      <a:tailEnd type="none" w="med" len="med"/>
                    </a:lnT>
                    <a:lnB w="12700" cap="flat" cmpd="sng" algn="ctr">
                      <a:solidFill>
                        <a:srgbClr val="BDC3C7"/>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3"/>
          <p:cNvSpPr/>
          <p:nvPr/>
        </p:nvSpPr>
        <p:spPr>
          <a:xfrm>
            <a:off x="914400" y="4114800"/>
            <a:ext cx="7315200" cy="365760"/>
          </a:xfrm>
          <a:prstGeom prst="rect">
            <a:avLst/>
          </a:prstGeom>
          <a:noFill/>
          <a:ln/>
        </p:spPr>
        <p:txBody>
          <a:bodyPr wrap="square" rtlCol="0" anchor="ctr"/>
          <a:lstStyle/>
          <a:p>
            <a:pPr marL="0" indent="0" algn="ctr">
              <a:buNone/>
            </a:pPr>
            <a:r>
              <a:rPr lang="en-US" sz="1800" i="1" dirty="0">
                <a:solidFill>
                  <a:srgbClr val="7F8C8D"/>
                </a:solidFill>
              </a:rPr>
              <a:t>Functional form shapes HOW segregation happens, not just WHETHER</a:t>
            </a:r>
            <a:endParaRPr lang="en-US" sz="1800" dirty="0"/>
          </a:p>
        </p:txBody>
      </p:sp>
      <p:sp>
        <p:nvSpPr>
          <p:cNvPr id="5" name="Text 4"/>
          <p:cNvSpPr/>
          <p:nvPr/>
        </p:nvSpPr>
        <p:spPr>
          <a:xfrm>
            <a:off x="6675120" y="4846320"/>
            <a:ext cx="2286000" cy="274320"/>
          </a:xfrm>
          <a:prstGeom prst="rect">
            <a:avLst/>
          </a:prstGeom>
          <a:noFill/>
          <a:ln/>
        </p:spPr>
        <p:txBody>
          <a:bodyPr wrap="square" rtlCol="0" anchor="ctr"/>
          <a:lstStyle/>
          <a:p>
            <a:pPr marL="0" indent="0">
              <a:buNone/>
            </a:pPr>
            <a:r>
              <a:rPr lang="en-US" sz="1200" i="1" dirty="0">
                <a:solidFill>
                  <a:srgbClr val="BDC3C7"/>
                </a:solidFill>
                <a:latin typeface="Arial" pitchFamily="34" charset="0"/>
                <a:ea typeface="Arial" pitchFamily="34" charset="-122"/>
                <a:cs typeface="Arial" pitchFamily="34" charset="-120"/>
              </a:rPr>
              <a:t>Bruch &amp; Mare Reply 2009</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rtlCol="0" anchor="ctr"/>
          <a:lstStyle/>
          <a:p>
            <a:pPr marL="0" indent="0" algn="ctr">
              <a:buNone/>
            </a:pPr>
            <a:r>
              <a:rPr lang="en-US" sz="3600" b="1" dirty="0">
                <a:solidFill>
                  <a:srgbClr val="27AE60"/>
                </a:solidFill>
                <a:latin typeface="Arial" pitchFamily="34" charset="0"/>
                <a:ea typeface="Arial" pitchFamily="34" charset="-122"/>
                <a:cs typeface="Arial" pitchFamily="34" charset="-120"/>
              </a:rPr>
              <a:t>Integration Can Be Stable</a:t>
            </a:r>
            <a:endParaRPr lang="en-US" sz="3600" dirty="0"/>
          </a:p>
        </p:txBody>
      </p:sp>
      <p:sp>
        <p:nvSpPr>
          <p:cNvPr id="3" name="Shape 1"/>
          <p:cNvSpPr/>
          <p:nvPr/>
        </p:nvSpPr>
        <p:spPr>
          <a:xfrm>
            <a:off x="914400" y="1097280"/>
            <a:ext cx="7315200" cy="731520"/>
          </a:xfrm>
          <a:prstGeom prst="roundRect">
            <a:avLst>
              <a:gd name="adj" fmla="val 12500"/>
            </a:avLst>
          </a:prstGeom>
          <a:solidFill>
            <a:srgbClr val="E8F8F0"/>
          </a:solidFill>
          <a:ln w="25400">
            <a:solidFill>
              <a:srgbClr val="27AE60"/>
            </a:solidFill>
            <a:prstDash val="solid"/>
          </a:ln>
        </p:spPr>
        <p:txBody>
          <a:bodyPr/>
          <a:lstStyle/>
          <a:p>
            <a:endParaRPr lang="en-US"/>
          </a:p>
        </p:txBody>
      </p:sp>
      <p:sp>
        <p:nvSpPr>
          <p:cNvPr id="4" name="Text 2"/>
          <p:cNvSpPr/>
          <p:nvPr/>
        </p:nvSpPr>
        <p:spPr>
          <a:xfrm>
            <a:off x="914400" y="1280160"/>
            <a:ext cx="7315200" cy="365760"/>
          </a:xfrm>
          <a:prstGeom prst="rect">
            <a:avLst/>
          </a:prstGeom>
          <a:noFill/>
          <a:ln/>
        </p:spPr>
        <p:txBody>
          <a:bodyPr wrap="square" rtlCol="0" anchor="ctr"/>
          <a:lstStyle/>
          <a:p>
            <a:pPr marL="0" indent="0" algn="ctr">
              <a:buNone/>
            </a:pPr>
            <a:r>
              <a:rPr lang="en-US" sz="2000" b="1" dirty="0">
                <a:solidFill>
                  <a:srgbClr val="2C3E50"/>
                </a:solidFill>
              </a:rPr>
              <a:t>Wide tolerance bands → Robust integration</a:t>
            </a:r>
            <a:endParaRPr lang="en-US" sz="2000" dirty="0"/>
          </a:p>
        </p:txBody>
      </p:sp>
      <p:graphicFrame>
        <p:nvGraphicFramePr>
          <p:cNvPr id="5" name="Chart 0"/>
          <p:cNvGraphicFramePr/>
          <p:nvPr>
            <p:extLst>
              <p:ext uri="{D42A27DB-BD31-4B8C-83A1-F6EECF244321}">
                <p14:modId xmlns:p14="http://schemas.microsoft.com/office/powerpoint/2010/main" val="611444031"/>
              </p:ext>
            </p:extLst>
          </p:nvPr>
        </p:nvGraphicFramePr>
        <p:xfrm>
          <a:off x="1828800" y="2011680"/>
          <a:ext cx="54864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hape 3"/>
          <p:cNvSpPr/>
          <p:nvPr/>
        </p:nvSpPr>
        <p:spPr>
          <a:xfrm>
            <a:off x="3729318" y="2377440"/>
            <a:ext cx="1999129" cy="1371600"/>
          </a:xfrm>
          <a:prstGeom prst="rect">
            <a:avLst/>
          </a:prstGeom>
          <a:solidFill>
            <a:srgbClr val="27AE60">
              <a:alpha val="10000"/>
            </a:srgbClr>
          </a:solidFill>
          <a:ln/>
        </p:spPr>
        <p:txBody>
          <a:bodyPr/>
          <a:lstStyle/>
          <a:p>
            <a:endParaRPr lang="en-US"/>
          </a:p>
        </p:txBody>
      </p:sp>
      <p:sp>
        <p:nvSpPr>
          <p:cNvPr id="7" name="Text 4"/>
          <p:cNvSpPr/>
          <p:nvPr/>
        </p:nvSpPr>
        <p:spPr>
          <a:xfrm>
            <a:off x="3808015" y="2926080"/>
            <a:ext cx="2286000" cy="274320"/>
          </a:xfrm>
          <a:prstGeom prst="rect">
            <a:avLst/>
          </a:prstGeom>
          <a:noFill/>
          <a:ln/>
        </p:spPr>
        <p:txBody>
          <a:bodyPr wrap="square" rtlCol="0" anchor="ctr"/>
          <a:lstStyle/>
          <a:p>
            <a:pPr marL="0" indent="0" algn="ctr">
              <a:buNone/>
            </a:pPr>
            <a:r>
              <a:rPr lang="en-US" sz="1400" b="1" dirty="0">
                <a:solidFill>
                  <a:srgbClr val="27AE60"/>
                </a:solidFill>
              </a:rPr>
              <a:t>Region of indifference</a:t>
            </a:r>
            <a:endParaRPr lang="en-US" sz="1400" dirty="0"/>
          </a:p>
        </p:txBody>
      </p:sp>
      <p:sp>
        <p:nvSpPr>
          <p:cNvPr id="8" name="Text 5"/>
          <p:cNvSpPr/>
          <p:nvPr/>
        </p:nvSpPr>
        <p:spPr>
          <a:xfrm>
            <a:off x="914400" y="4389120"/>
            <a:ext cx="7315200" cy="274320"/>
          </a:xfrm>
          <a:prstGeom prst="rect">
            <a:avLst/>
          </a:prstGeom>
          <a:noFill/>
          <a:ln/>
        </p:spPr>
        <p:txBody>
          <a:bodyPr wrap="square" rtlCol="0" anchor="ctr"/>
          <a:lstStyle/>
          <a:p>
            <a:pPr marL="0" indent="0" algn="ctr">
              <a:buNone/>
            </a:pPr>
            <a:r>
              <a:rPr lang="en-US" sz="1600" i="1" dirty="0">
                <a:solidFill>
                  <a:srgbClr val="7F8C8D"/>
                </a:solidFill>
              </a:rPr>
              <a:t>DAS blacks: broad tolerance from 29-86% white</a:t>
            </a:r>
            <a:endParaRPr lang="en-US" sz="1600" dirty="0"/>
          </a:p>
        </p:txBody>
      </p:sp>
      <p:sp>
        <p:nvSpPr>
          <p:cNvPr id="10" name="Text 6"/>
          <p:cNvSpPr/>
          <p:nvPr/>
        </p:nvSpPr>
        <p:spPr>
          <a:xfrm>
            <a:off x="6858000" y="4846320"/>
            <a:ext cx="2103120" cy="274320"/>
          </a:xfrm>
          <a:prstGeom prst="rect">
            <a:avLst/>
          </a:prstGeom>
          <a:noFill/>
          <a:ln/>
        </p:spPr>
        <p:txBody>
          <a:bodyPr wrap="square" rtlCol="0" anchor="ctr"/>
          <a:lstStyle/>
          <a:p>
            <a:pPr marL="0" indent="0">
              <a:buNone/>
            </a:pPr>
            <a:r>
              <a:rPr lang="en-US" sz="1200" i="1" dirty="0">
                <a:solidFill>
                  <a:srgbClr val="BDC3C7"/>
                </a:solidFill>
                <a:latin typeface="Arial" pitchFamily="34" charset="0"/>
                <a:ea typeface="Arial" pitchFamily="34" charset="-122"/>
                <a:cs typeface="Arial" pitchFamily="34" charset="-120"/>
              </a:rPr>
              <a:t>Bruch &amp; Mare 2009</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rtlCol="0" anchor="ctr"/>
          <a:lstStyle/>
          <a:p>
            <a:pPr marL="0" indent="0" algn="ctr">
              <a:buNone/>
            </a:pPr>
            <a:r>
              <a:rPr lang="en-US" sz="3600" b="1" dirty="0">
                <a:solidFill>
                  <a:srgbClr val="2C3E50"/>
                </a:solidFill>
                <a:latin typeface="Arial" pitchFamily="34" charset="0"/>
                <a:ea typeface="Arial" pitchFamily="34" charset="-122"/>
                <a:cs typeface="Arial" pitchFamily="34" charset="-120"/>
              </a:rPr>
              <a:t>Race × Income: Offsetting Effects</a:t>
            </a:r>
            <a:endParaRPr lang="en-US" sz="3600" dirty="0"/>
          </a:p>
        </p:txBody>
      </p:sp>
      <p:sp>
        <p:nvSpPr>
          <p:cNvPr id="3" name="Text 1"/>
          <p:cNvSpPr/>
          <p:nvPr/>
        </p:nvSpPr>
        <p:spPr>
          <a:xfrm>
            <a:off x="914400" y="1005840"/>
            <a:ext cx="2187388" cy="365760"/>
          </a:xfrm>
          <a:prstGeom prst="rect">
            <a:avLst/>
          </a:prstGeom>
          <a:noFill/>
          <a:ln/>
        </p:spPr>
        <p:txBody>
          <a:bodyPr wrap="square" rtlCol="0" anchor="ctr"/>
          <a:lstStyle/>
          <a:p>
            <a:pPr marL="0" indent="0">
              <a:buNone/>
            </a:pPr>
            <a:r>
              <a:rPr lang="en-US" sz="2000" b="1" dirty="0">
                <a:solidFill>
                  <a:srgbClr val="E67E22"/>
                </a:solidFill>
                <a:latin typeface="Arial" pitchFamily="34" charset="0"/>
                <a:ea typeface="Arial" pitchFamily="34" charset="-122"/>
                <a:cs typeface="Arial" pitchFamily="34" charset="-120"/>
              </a:rPr>
              <a:t>Three Levers:</a:t>
            </a:r>
            <a:endParaRPr lang="en-US" sz="2000" dirty="0"/>
          </a:p>
        </p:txBody>
      </p:sp>
      <p:sp>
        <p:nvSpPr>
          <p:cNvPr id="4" name="Text 2"/>
          <p:cNvSpPr/>
          <p:nvPr/>
        </p:nvSpPr>
        <p:spPr>
          <a:xfrm>
            <a:off x="914400" y="1371600"/>
            <a:ext cx="3657600" cy="1097280"/>
          </a:xfrm>
          <a:prstGeom prst="rect">
            <a:avLst/>
          </a:prstGeom>
          <a:noFill/>
          <a:ln/>
        </p:spPr>
        <p:txBody>
          <a:bodyPr wrap="square" rtlCol="0" anchor="ctr"/>
          <a:lstStyle/>
          <a:p>
            <a:pPr marL="342900" indent="-342900">
              <a:buAutoNum type="arabicPeriod"/>
            </a:pPr>
            <a:r>
              <a:rPr lang="en-US" sz="1800" dirty="0">
                <a:solidFill>
                  <a:srgbClr val="2C3E50"/>
                </a:solidFill>
                <a:latin typeface="Arial" pitchFamily="34" charset="0"/>
                <a:ea typeface="Arial" pitchFamily="34" charset="-122"/>
                <a:cs typeface="Arial" pitchFamily="34" charset="-120"/>
              </a:rPr>
              <a:t>Between-group inequality</a:t>
            </a:r>
          </a:p>
          <a:p>
            <a:pPr marL="342900" indent="-342900">
              <a:buAutoNum type="arabicPeriod"/>
            </a:pPr>
            <a:r>
              <a:rPr lang="en-US" sz="1800" dirty="0">
                <a:solidFill>
                  <a:srgbClr val="2C3E50"/>
                </a:solidFill>
                <a:latin typeface="Arial" pitchFamily="34" charset="0"/>
                <a:ea typeface="Arial" pitchFamily="34" charset="-122"/>
                <a:cs typeface="Arial" pitchFamily="34" charset="-120"/>
              </a:rPr>
              <a:t>Within-group inequality</a:t>
            </a:r>
            <a:endParaRPr lang="en-US" sz="1800" dirty="0"/>
          </a:p>
          <a:p>
            <a:pPr marL="0" indent="0">
              <a:buNone/>
            </a:pPr>
            <a:r>
              <a:rPr lang="en-US" sz="1800" dirty="0">
                <a:solidFill>
                  <a:srgbClr val="2C3E50"/>
                </a:solidFill>
                <a:latin typeface="Arial" pitchFamily="34" charset="0"/>
                <a:ea typeface="Arial" pitchFamily="34" charset="-122"/>
                <a:cs typeface="Arial" pitchFamily="34" charset="-120"/>
              </a:rPr>
              <a:t>3.  Group size</a:t>
            </a:r>
            <a:endParaRPr lang="en-US" sz="1800" dirty="0"/>
          </a:p>
        </p:txBody>
      </p:sp>
      <p:sp>
        <p:nvSpPr>
          <p:cNvPr id="5" name="Shape 3"/>
          <p:cNvSpPr/>
          <p:nvPr/>
        </p:nvSpPr>
        <p:spPr>
          <a:xfrm>
            <a:off x="5029200" y="1097280"/>
            <a:ext cx="3657600" cy="1828800"/>
          </a:xfrm>
          <a:prstGeom prst="rect">
            <a:avLst/>
          </a:prstGeom>
          <a:solidFill>
            <a:srgbClr val="ECF0F1"/>
          </a:solidFill>
          <a:ln w="12700">
            <a:solidFill>
              <a:srgbClr val="BDC3C7"/>
            </a:solidFill>
            <a:prstDash val="solid"/>
          </a:ln>
        </p:spPr>
        <p:txBody>
          <a:bodyPr/>
          <a:lstStyle/>
          <a:p>
            <a:endParaRPr lang="en-US"/>
          </a:p>
        </p:txBody>
      </p:sp>
      <p:sp>
        <p:nvSpPr>
          <p:cNvPr id="6" name="Text 4"/>
          <p:cNvSpPr/>
          <p:nvPr/>
        </p:nvSpPr>
        <p:spPr>
          <a:xfrm>
            <a:off x="5029200" y="1188720"/>
            <a:ext cx="3657600" cy="274320"/>
          </a:xfrm>
          <a:prstGeom prst="rect">
            <a:avLst/>
          </a:prstGeom>
          <a:noFill/>
          <a:ln/>
        </p:spPr>
        <p:txBody>
          <a:bodyPr wrap="square" rtlCol="0" anchor="ctr"/>
          <a:lstStyle/>
          <a:p>
            <a:pPr marL="0" indent="0" algn="ctr">
              <a:buNone/>
            </a:pPr>
            <a:r>
              <a:rPr lang="en-US" sz="1600" b="1" dirty="0">
                <a:solidFill>
                  <a:srgbClr val="2C3E50"/>
                </a:solidFill>
              </a:rPr>
              <a:t>Offsetting Effects</a:t>
            </a:r>
            <a:endParaRPr lang="en-US" sz="1600" dirty="0"/>
          </a:p>
        </p:txBody>
      </p:sp>
      <p:sp>
        <p:nvSpPr>
          <p:cNvPr id="7" name="Shape 5"/>
          <p:cNvSpPr/>
          <p:nvPr/>
        </p:nvSpPr>
        <p:spPr>
          <a:xfrm>
            <a:off x="5669280" y="1645920"/>
            <a:ext cx="457200" cy="548640"/>
          </a:xfrm>
          <a:prstGeom prst="upArrow">
            <a:avLst/>
          </a:prstGeom>
          <a:solidFill>
            <a:srgbClr val="27AE60"/>
          </a:solidFill>
          <a:ln/>
        </p:spPr>
        <p:txBody>
          <a:bodyPr/>
          <a:lstStyle/>
          <a:p>
            <a:endParaRPr lang="en-US"/>
          </a:p>
        </p:txBody>
      </p:sp>
      <p:sp>
        <p:nvSpPr>
          <p:cNvPr id="8" name="Text 6"/>
          <p:cNvSpPr/>
          <p:nvPr/>
        </p:nvSpPr>
        <p:spPr>
          <a:xfrm>
            <a:off x="5029200" y="2286000"/>
            <a:ext cx="1828800" cy="365760"/>
          </a:xfrm>
          <a:prstGeom prst="rect">
            <a:avLst/>
          </a:prstGeom>
          <a:noFill/>
          <a:ln/>
        </p:spPr>
        <p:txBody>
          <a:bodyPr wrap="square" rtlCol="0" anchor="ctr"/>
          <a:lstStyle/>
          <a:p>
            <a:pPr marL="0" indent="0" algn="ctr">
              <a:buNone/>
            </a:pPr>
            <a:r>
              <a:rPr lang="en-US" sz="1200" dirty="0">
                <a:solidFill>
                  <a:srgbClr val="000000"/>
                </a:solidFill>
              </a:rPr>
              <a:t>Affluent → Integration</a:t>
            </a:r>
            <a:endParaRPr lang="en-US" sz="1200" dirty="0"/>
          </a:p>
        </p:txBody>
      </p:sp>
      <p:sp>
        <p:nvSpPr>
          <p:cNvPr id="9" name="Shape 7"/>
          <p:cNvSpPr/>
          <p:nvPr/>
        </p:nvSpPr>
        <p:spPr>
          <a:xfrm>
            <a:off x="7132320" y="1645920"/>
            <a:ext cx="457200" cy="548640"/>
          </a:xfrm>
          <a:prstGeom prst="downArrow">
            <a:avLst/>
          </a:prstGeom>
          <a:solidFill>
            <a:srgbClr val="E74C3C"/>
          </a:solidFill>
          <a:ln/>
        </p:spPr>
        <p:txBody>
          <a:bodyPr/>
          <a:lstStyle/>
          <a:p>
            <a:endParaRPr lang="en-US"/>
          </a:p>
        </p:txBody>
      </p:sp>
      <p:sp>
        <p:nvSpPr>
          <p:cNvPr id="10" name="Text 8"/>
          <p:cNvSpPr/>
          <p:nvPr/>
        </p:nvSpPr>
        <p:spPr>
          <a:xfrm>
            <a:off x="6583680" y="2286000"/>
            <a:ext cx="1828800" cy="365760"/>
          </a:xfrm>
          <a:prstGeom prst="rect">
            <a:avLst/>
          </a:prstGeom>
          <a:noFill/>
          <a:ln/>
        </p:spPr>
        <p:txBody>
          <a:bodyPr wrap="square" rtlCol="0" anchor="ctr"/>
          <a:lstStyle/>
          <a:p>
            <a:pPr marL="0" indent="0" algn="ctr">
              <a:buNone/>
            </a:pPr>
            <a:r>
              <a:rPr lang="en-US" sz="1200" dirty="0">
                <a:solidFill>
                  <a:srgbClr val="000000"/>
                </a:solidFill>
              </a:rPr>
              <a:t>Poor → Isolation</a:t>
            </a:r>
            <a:endParaRPr lang="en-US" sz="1200" dirty="0"/>
          </a:p>
        </p:txBody>
      </p:sp>
      <p:sp>
        <p:nvSpPr>
          <p:cNvPr id="11" name="Shape 9"/>
          <p:cNvSpPr/>
          <p:nvPr/>
        </p:nvSpPr>
        <p:spPr>
          <a:xfrm>
            <a:off x="914400" y="3200400"/>
            <a:ext cx="7315200" cy="914400"/>
          </a:xfrm>
          <a:prstGeom prst="roundRect">
            <a:avLst>
              <a:gd name="adj" fmla="val 10000"/>
            </a:avLst>
          </a:prstGeom>
          <a:solidFill>
            <a:srgbClr val="EBF5FB"/>
          </a:solidFill>
          <a:ln w="25400">
            <a:solidFill>
              <a:srgbClr val="5DADE2"/>
            </a:solidFill>
            <a:prstDash val="solid"/>
          </a:ln>
        </p:spPr>
        <p:txBody>
          <a:bodyPr/>
          <a:lstStyle/>
          <a:p>
            <a:endParaRPr lang="en-US"/>
          </a:p>
        </p:txBody>
      </p:sp>
      <p:sp>
        <p:nvSpPr>
          <p:cNvPr id="12" name="Text 10"/>
          <p:cNvSpPr/>
          <p:nvPr/>
        </p:nvSpPr>
        <p:spPr>
          <a:xfrm>
            <a:off x="914400" y="3383280"/>
            <a:ext cx="7315200" cy="548640"/>
          </a:xfrm>
          <a:prstGeom prst="rect">
            <a:avLst/>
          </a:prstGeom>
          <a:noFill/>
          <a:ln/>
        </p:spPr>
        <p:txBody>
          <a:bodyPr wrap="square" rtlCol="0" anchor="ctr"/>
          <a:lstStyle/>
          <a:p>
            <a:pPr marL="0" indent="0" algn="ctr">
              <a:buNone/>
            </a:pPr>
            <a:r>
              <a:rPr lang="en-US" sz="1800" b="1" dirty="0">
                <a:solidFill>
                  <a:srgbClr val="000000"/>
                </a:solidFill>
              </a:rPr>
              <a:t>Net effect on D can attenuate due to opposing forces
</a:t>
            </a:r>
            <a:r>
              <a:rPr lang="en-US" sz="1600" dirty="0">
                <a:solidFill>
                  <a:srgbClr val="7F8C8D"/>
                </a:solidFill>
              </a:rPr>
              <a:t>Depends on minority group size (critical mass)</a:t>
            </a:r>
            <a:endParaRPr lang="en-US" sz="1800" dirty="0"/>
          </a:p>
        </p:txBody>
      </p:sp>
      <p:sp>
        <p:nvSpPr>
          <p:cNvPr id="14" name="Text 11"/>
          <p:cNvSpPr/>
          <p:nvPr/>
        </p:nvSpPr>
        <p:spPr>
          <a:xfrm>
            <a:off x="7498080" y="4846320"/>
            <a:ext cx="1554480" cy="274320"/>
          </a:xfrm>
          <a:prstGeom prst="rect">
            <a:avLst/>
          </a:prstGeom>
          <a:noFill/>
          <a:ln/>
        </p:spPr>
        <p:txBody>
          <a:bodyPr wrap="square" rtlCol="0" anchor="ctr"/>
          <a:lstStyle/>
          <a:p>
            <a:pPr marL="0" indent="0">
              <a:buNone/>
            </a:pPr>
            <a:r>
              <a:rPr lang="en-US" sz="1200" i="1" dirty="0">
                <a:solidFill>
                  <a:srgbClr val="BDC3C7"/>
                </a:solidFill>
                <a:latin typeface="Arial" pitchFamily="34" charset="0"/>
                <a:ea typeface="Arial" pitchFamily="34" charset="-122"/>
                <a:cs typeface="Arial" pitchFamily="34" charset="-120"/>
              </a:rPr>
              <a:t>Bruch 2014</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TotalTime>
  <Words>1002</Words>
  <Application>Microsoft Macintosh PowerPoint</Application>
  <PresentationFormat>On-screen Show (16:9)</PresentationFormat>
  <Paragraphs>138</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Checkerboards to Cities: Testing Schelling with Real Preferences</dc:title>
  <dc:subject>PptxGenJS Presentation</dc:subject>
  <dc:creator>Academic Presentation</dc:creator>
  <cp:lastModifiedBy>Jonathan Hill</cp:lastModifiedBy>
  <cp:revision>4</cp:revision>
  <dcterms:created xsi:type="dcterms:W3CDTF">2025-09-23T00:42:22Z</dcterms:created>
  <dcterms:modified xsi:type="dcterms:W3CDTF">2025-09-23T15:44:17Z</dcterms:modified>
</cp:coreProperties>
</file>