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8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5918"/>
  </p:normalViewPr>
  <p:slideViewPr>
    <p:cSldViewPr snapToGrid="0" snapToObjects="1">
      <p:cViewPr varScale="1">
        <p:scale>
          <a:sx n="121" d="100"/>
          <a:sy n="121" d="100"/>
        </p:scale>
        <p:origin x="18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387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We'll move from Du Bois to contemporary measures and end by asking why modeling is useful.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Answer: D = 0.60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69CE9-1D0D-FA80-7C30-F84775F6F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B84EF4-347E-CDAC-49E6-3190A87549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73DEEF-98DE-BE6E-296B-FE4C680B13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4E0F0-8C20-804D-AE5C-6E2BB38358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667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just one index; a profile of separation.</a:t>
            </a:r>
          </a:p>
          <a:p>
            <a:endParaRPr lang="en-US" dirty="0"/>
          </a:p>
          <a:p>
            <a:r>
              <a:rPr lang="en-US" dirty="0"/>
              <a:t>Evenness is the degree to which the percentage of minority members within </a:t>
            </a:r>
            <a:r>
              <a:rPr lang="en-US" dirty="0" err="1"/>
              <a:t>resdential</a:t>
            </a:r>
            <a:r>
              <a:rPr lang="en-US" dirty="0"/>
              <a:t> areas equals the citywide minority percentage; as areas depart from the ideal of</a:t>
            </a:r>
          </a:p>
          <a:p>
            <a:r>
              <a:rPr lang="en-US" dirty="0"/>
              <a:t>evenness, segregation increases. </a:t>
            </a:r>
          </a:p>
          <a:p>
            <a:endParaRPr lang="en-US" dirty="0"/>
          </a:p>
          <a:p>
            <a:r>
              <a:rPr lang="en-US" dirty="0"/>
              <a:t>Exposure is the degree of potential contact between minority</a:t>
            </a:r>
          </a:p>
          <a:p>
            <a:r>
              <a:rPr lang="en-US" dirty="0"/>
              <a:t>and majority members; it reflects the extent to which groups are exposed to one another by</a:t>
            </a:r>
          </a:p>
          <a:p>
            <a:r>
              <a:rPr lang="en-US" dirty="0"/>
              <a:t>virtue of sharing neighborhoods in common.</a:t>
            </a:r>
          </a:p>
          <a:p>
            <a:endParaRPr lang="en-US" dirty="0"/>
          </a:p>
          <a:p>
            <a:r>
              <a:rPr lang="en-US" dirty="0"/>
              <a:t> Clustering is the extent to which minority</a:t>
            </a:r>
          </a:p>
          <a:p>
            <a:r>
              <a:rPr lang="en-US" dirty="0"/>
              <a:t>areas adjoin one another in space; it is maximized when minority neighborhoods form one</a:t>
            </a:r>
          </a:p>
          <a:p>
            <a:r>
              <a:rPr lang="en-US" dirty="0"/>
              <a:t>large, contiguous ghetto and minimized when they are scattered widely in space. </a:t>
            </a:r>
          </a:p>
          <a:p>
            <a:endParaRPr lang="en-US" dirty="0"/>
          </a:p>
          <a:p>
            <a:r>
              <a:rPr lang="en-US" dirty="0"/>
              <a:t>Centralization is the degree to which minority members are settled in and around the center of an</a:t>
            </a:r>
          </a:p>
          <a:p>
            <a:r>
              <a:rPr lang="en-US" dirty="0"/>
              <a:t>urban area, usually defined as the central business district. 	</a:t>
            </a:r>
          </a:p>
          <a:p>
            <a:endParaRPr lang="en-US" dirty="0"/>
          </a:p>
          <a:p>
            <a:r>
              <a:rPr lang="en-US" dirty="0"/>
              <a:t>Finally, concentration is the</a:t>
            </a:r>
          </a:p>
          <a:p>
            <a:r>
              <a:rPr lang="en-US" dirty="0"/>
              <a:t>relative amount of physical space occupied by a minority group; as segregation rises, minority</a:t>
            </a:r>
          </a:p>
          <a:p>
            <a:r>
              <a:rPr lang="en-US" dirty="0"/>
              <a:t>members are increasingly concentrated within a small, geographically compact area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B1FAD6F-5725-475A-CAF4-19E04FB74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07342"/>
            <a:ext cx="9144000" cy="1146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hape 0"/>
          <p:cNvSpPr/>
          <p:nvPr/>
        </p:nvSpPr>
        <p:spPr>
          <a:xfrm>
            <a:off x="0" y="1811556"/>
            <a:ext cx="9144000" cy="1828800"/>
          </a:xfrm>
          <a:prstGeom prst="rect">
            <a:avLst/>
          </a:prstGeom>
          <a:solidFill>
            <a:srgbClr val="1A233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68968" y="2154455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Sociology of Segregation</a:t>
            </a:r>
            <a:endParaRPr lang="en-US" sz="4200" dirty="0"/>
          </a:p>
        </p:txBody>
      </p:sp>
      <p:sp>
        <p:nvSpPr>
          <p:cNvPr id="4" name="Text 2"/>
          <p:cNvSpPr/>
          <p:nvPr/>
        </p:nvSpPr>
        <p:spPr>
          <a:xfrm>
            <a:off x="457200" y="279453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Landmark Ideas • Measures • Mechanisms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74320"/>
            <a:ext cx="82296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4000" b="1" dirty="0">
                <a:solidFill>
                  <a:srgbClr val="1850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Contemporary Patterns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731520" y="1645920"/>
            <a:ext cx="1920240" cy="2743200"/>
          </a:xfrm>
          <a:prstGeom prst="roundRect">
            <a:avLst>
              <a:gd name="adj" fmla="val 4762"/>
            </a:avLst>
          </a:prstGeom>
          <a:solidFill>
            <a:srgbClr val="F5F7FA"/>
          </a:solidFill>
          <a:ln w="25400">
            <a:solidFill>
              <a:srgbClr val="2F947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731520" y="1828800"/>
            <a:ext cx="192024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2F947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↑</a:t>
            </a:r>
            <a:endParaRPr lang="en-US" sz="4800" dirty="0"/>
          </a:p>
        </p:txBody>
      </p:sp>
      <p:sp>
        <p:nvSpPr>
          <p:cNvPr id="5" name="Text 3"/>
          <p:cNvSpPr/>
          <p:nvPr/>
        </p:nvSpPr>
        <p:spPr>
          <a:xfrm>
            <a:off x="822960" y="2743200"/>
            <a:ext cx="173736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Suburban Diversity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2834640" y="1645920"/>
            <a:ext cx="1920240" cy="2743200"/>
          </a:xfrm>
          <a:prstGeom prst="roundRect">
            <a:avLst>
              <a:gd name="adj" fmla="val 4762"/>
            </a:avLst>
          </a:prstGeom>
          <a:solidFill>
            <a:srgbClr val="F5F7FA"/>
          </a:solidFill>
          <a:ln w="25400">
            <a:solidFill>
              <a:srgbClr val="2F947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2834640" y="1828800"/>
            <a:ext cx="192024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2F947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↑</a:t>
            </a:r>
            <a:endParaRPr lang="en-US" sz="4800" dirty="0"/>
          </a:p>
        </p:txBody>
      </p:sp>
      <p:sp>
        <p:nvSpPr>
          <p:cNvPr id="8" name="Text 6"/>
          <p:cNvSpPr/>
          <p:nvPr/>
        </p:nvSpPr>
        <p:spPr>
          <a:xfrm>
            <a:off x="2926080" y="2743200"/>
            <a:ext cx="173736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Black-White Evenness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4937760" y="1645920"/>
            <a:ext cx="1920240" cy="2743200"/>
          </a:xfrm>
          <a:prstGeom prst="roundRect">
            <a:avLst>
              <a:gd name="adj" fmla="val 4762"/>
            </a:avLst>
          </a:prstGeom>
          <a:solidFill>
            <a:srgbClr val="F5F7FA"/>
          </a:solidFill>
          <a:ln w="25400">
            <a:solidFill>
              <a:srgbClr val="DE494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4937760" y="1828800"/>
            <a:ext cx="192024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DE494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↔</a:t>
            </a:r>
            <a:endParaRPr lang="en-US" sz="4800" dirty="0"/>
          </a:p>
        </p:txBody>
      </p:sp>
      <p:sp>
        <p:nvSpPr>
          <p:cNvPr id="11" name="Text 9"/>
          <p:cNvSpPr/>
          <p:nvPr/>
        </p:nvSpPr>
        <p:spPr>
          <a:xfrm>
            <a:off x="5029200" y="2743200"/>
            <a:ext cx="173736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School Segregation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7040880" y="1645920"/>
            <a:ext cx="1920240" cy="2743200"/>
          </a:xfrm>
          <a:prstGeom prst="roundRect">
            <a:avLst>
              <a:gd name="adj" fmla="val 4762"/>
            </a:avLst>
          </a:prstGeom>
          <a:solidFill>
            <a:srgbClr val="F5F7FA"/>
          </a:solidFill>
          <a:ln w="25400">
            <a:solidFill>
              <a:srgbClr val="DE494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040880" y="1828800"/>
            <a:ext cx="192024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DE494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↑</a:t>
            </a:r>
            <a:endParaRPr lang="en-US" sz="4800" dirty="0"/>
          </a:p>
        </p:txBody>
      </p:sp>
      <p:sp>
        <p:nvSpPr>
          <p:cNvPr id="14" name="Text 12"/>
          <p:cNvSpPr/>
          <p:nvPr/>
        </p:nvSpPr>
        <p:spPr>
          <a:xfrm>
            <a:off x="7132320" y="2743200"/>
            <a:ext cx="173736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Economic Segregation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457200" y="466344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i="1" dirty="0">
                <a:solidFill>
                  <a:srgbClr val="2E70B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Complex &amp; Uneven Change</a:t>
            </a:r>
            <a:endParaRPr lang="en-US" sz="1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74320"/>
            <a:ext cx="82296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600" b="1" dirty="0">
                <a:solidFill>
                  <a:srgbClr val="1850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Measure 1: Dissimilarity Index (D)</a:t>
            </a:r>
            <a:endParaRPr lang="en-US" sz="3600" dirty="0"/>
          </a:p>
        </p:txBody>
      </p:sp>
      <p:sp>
        <p:nvSpPr>
          <p:cNvPr id="3" name="Shape 1"/>
          <p:cNvSpPr/>
          <p:nvPr/>
        </p:nvSpPr>
        <p:spPr>
          <a:xfrm>
            <a:off x="914400" y="1645920"/>
            <a:ext cx="7315200" cy="731520"/>
          </a:xfrm>
          <a:prstGeom prst="rect">
            <a:avLst/>
          </a:prstGeom>
          <a:solidFill>
            <a:srgbClr val="F5F7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097280" y="1828800"/>
            <a:ext cx="9144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Before: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2286000" y="1828800"/>
            <a:ext cx="228600" cy="228600"/>
          </a:xfrm>
          <a:prstGeom prst="ellipse">
            <a:avLst/>
          </a:prstGeom>
          <a:solidFill>
            <a:srgbClr val="2E70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2560320" y="1828800"/>
            <a:ext cx="228600" cy="228600"/>
          </a:xfrm>
          <a:prstGeom prst="ellipse">
            <a:avLst/>
          </a:prstGeom>
          <a:solidFill>
            <a:srgbClr val="2E70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2834640" y="1828800"/>
            <a:ext cx="228600" cy="228600"/>
          </a:xfrm>
          <a:prstGeom prst="ellipse">
            <a:avLst/>
          </a:prstGeom>
          <a:solidFill>
            <a:srgbClr val="2E70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3108960" y="2103120"/>
            <a:ext cx="228600" cy="228600"/>
          </a:xfrm>
          <a:prstGeom prst="ellipse">
            <a:avLst/>
          </a:prstGeom>
          <a:solidFill>
            <a:srgbClr val="F56D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3657600" y="1828800"/>
            <a:ext cx="228600" cy="228600"/>
          </a:xfrm>
          <a:prstGeom prst="ellipse">
            <a:avLst/>
          </a:prstGeom>
          <a:solidFill>
            <a:srgbClr val="2E70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3931920" y="1828800"/>
            <a:ext cx="228600" cy="228600"/>
          </a:xfrm>
          <a:prstGeom prst="ellipse">
            <a:avLst/>
          </a:prstGeom>
          <a:solidFill>
            <a:srgbClr val="2E70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4206240" y="1828800"/>
            <a:ext cx="228600" cy="228600"/>
          </a:xfrm>
          <a:prstGeom prst="ellipse">
            <a:avLst/>
          </a:prstGeom>
          <a:solidFill>
            <a:srgbClr val="2E70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4480560" y="2103120"/>
            <a:ext cx="228600" cy="228600"/>
          </a:xfrm>
          <a:prstGeom prst="ellipse">
            <a:avLst/>
          </a:prstGeom>
          <a:solidFill>
            <a:srgbClr val="F56D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5029200" y="1828800"/>
            <a:ext cx="228600" cy="228600"/>
          </a:xfrm>
          <a:prstGeom prst="ellipse">
            <a:avLst/>
          </a:prstGeom>
          <a:solidFill>
            <a:srgbClr val="2E70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5303520" y="2103120"/>
            <a:ext cx="228600" cy="228600"/>
          </a:xfrm>
          <a:prstGeom prst="ellipse">
            <a:avLst/>
          </a:prstGeom>
          <a:solidFill>
            <a:srgbClr val="F56D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5577840" y="2103120"/>
            <a:ext cx="228600" cy="228600"/>
          </a:xfrm>
          <a:prstGeom prst="ellipse">
            <a:avLst/>
          </a:prstGeom>
          <a:solidFill>
            <a:srgbClr val="F56D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5852160" y="2103120"/>
            <a:ext cx="228600" cy="228600"/>
          </a:xfrm>
          <a:prstGeom prst="ellipse">
            <a:avLst/>
          </a:prstGeom>
          <a:solidFill>
            <a:srgbClr val="F56D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6400800" y="1828800"/>
            <a:ext cx="228600" cy="228600"/>
          </a:xfrm>
          <a:prstGeom prst="ellipse">
            <a:avLst/>
          </a:prstGeom>
          <a:solidFill>
            <a:srgbClr val="2E70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Shape 16"/>
          <p:cNvSpPr/>
          <p:nvPr/>
        </p:nvSpPr>
        <p:spPr>
          <a:xfrm>
            <a:off x="6675120" y="2103120"/>
            <a:ext cx="228600" cy="228600"/>
          </a:xfrm>
          <a:prstGeom prst="ellipse">
            <a:avLst/>
          </a:prstGeom>
          <a:solidFill>
            <a:srgbClr val="F56D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Shape 17"/>
          <p:cNvSpPr/>
          <p:nvPr/>
        </p:nvSpPr>
        <p:spPr>
          <a:xfrm>
            <a:off x="6949440" y="2103120"/>
            <a:ext cx="228600" cy="228600"/>
          </a:xfrm>
          <a:prstGeom prst="ellipse">
            <a:avLst/>
          </a:prstGeom>
          <a:solidFill>
            <a:srgbClr val="F56D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7223760" y="2103120"/>
            <a:ext cx="228600" cy="228600"/>
          </a:xfrm>
          <a:prstGeom prst="ellipse">
            <a:avLst/>
          </a:prstGeom>
          <a:solidFill>
            <a:srgbClr val="F56D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4114800" y="2743200"/>
            <a:ext cx="914400" cy="0"/>
          </a:xfrm>
          <a:prstGeom prst="line">
            <a:avLst/>
          </a:prstGeom>
          <a:noFill/>
          <a:ln w="38100">
            <a:solidFill>
              <a:srgbClr val="185087"/>
            </a:solidFill>
            <a:prstDash val="solid"/>
            <a:tailEnd type="arrow"/>
          </a:ln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914400" y="3200400"/>
            <a:ext cx="7315200" cy="731520"/>
          </a:xfrm>
          <a:prstGeom prst="rect">
            <a:avLst/>
          </a:prstGeom>
          <a:solidFill>
            <a:srgbClr val="F5F7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Text 21"/>
          <p:cNvSpPr/>
          <p:nvPr/>
        </p:nvSpPr>
        <p:spPr>
          <a:xfrm>
            <a:off x="1097280" y="3383280"/>
            <a:ext cx="9144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After: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2286000" y="3383280"/>
            <a:ext cx="228600" cy="228600"/>
          </a:xfrm>
          <a:prstGeom prst="ellipse">
            <a:avLst/>
          </a:prstGeom>
          <a:solidFill>
            <a:srgbClr val="2E70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Shape 23"/>
          <p:cNvSpPr/>
          <p:nvPr/>
        </p:nvSpPr>
        <p:spPr>
          <a:xfrm>
            <a:off x="2560320" y="3383280"/>
            <a:ext cx="228600" cy="228600"/>
          </a:xfrm>
          <a:prstGeom prst="ellipse">
            <a:avLst/>
          </a:prstGeom>
          <a:solidFill>
            <a:srgbClr val="2E70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6" name="Shape 24"/>
          <p:cNvSpPr/>
          <p:nvPr/>
        </p:nvSpPr>
        <p:spPr>
          <a:xfrm>
            <a:off x="2834640" y="3657600"/>
            <a:ext cx="228600" cy="228600"/>
          </a:xfrm>
          <a:prstGeom prst="ellipse">
            <a:avLst/>
          </a:prstGeom>
          <a:solidFill>
            <a:srgbClr val="F56D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7" name="Shape 25"/>
          <p:cNvSpPr/>
          <p:nvPr/>
        </p:nvSpPr>
        <p:spPr>
          <a:xfrm>
            <a:off x="3108960" y="3657600"/>
            <a:ext cx="228600" cy="228600"/>
          </a:xfrm>
          <a:prstGeom prst="ellipse">
            <a:avLst/>
          </a:prstGeom>
          <a:solidFill>
            <a:srgbClr val="F56D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Shape 26"/>
          <p:cNvSpPr/>
          <p:nvPr/>
        </p:nvSpPr>
        <p:spPr>
          <a:xfrm>
            <a:off x="3657600" y="3383280"/>
            <a:ext cx="228600" cy="228600"/>
          </a:xfrm>
          <a:prstGeom prst="ellipse">
            <a:avLst/>
          </a:prstGeom>
          <a:solidFill>
            <a:srgbClr val="2E70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9" name="Shape 27"/>
          <p:cNvSpPr/>
          <p:nvPr/>
        </p:nvSpPr>
        <p:spPr>
          <a:xfrm>
            <a:off x="3931920" y="3383280"/>
            <a:ext cx="228600" cy="228600"/>
          </a:xfrm>
          <a:prstGeom prst="ellipse">
            <a:avLst/>
          </a:prstGeom>
          <a:solidFill>
            <a:srgbClr val="2E70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0" name="Shape 28"/>
          <p:cNvSpPr/>
          <p:nvPr/>
        </p:nvSpPr>
        <p:spPr>
          <a:xfrm>
            <a:off x="4206240" y="3657600"/>
            <a:ext cx="228600" cy="228600"/>
          </a:xfrm>
          <a:prstGeom prst="ellipse">
            <a:avLst/>
          </a:prstGeom>
          <a:solidFill>
            <a:srgbClr val="F56D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1" name="Shape 29"/>
          <p:cNvSpPr/>
          <p:nvPr/>
        </p:nvSpPr>
        <p:spPr>
          <a:xfrm>
            <a:off x="4480560" y="3657600"/>
            <a:ext cx="228600" cy="228600"/>
          </a:xfrm>
          <a:prstGeom prst="ellipse">
            <a:avLst/>
          </a:prstGeom>
          <a:solidFill>
            <a:srgbClr val="F56D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2" name="Shape 30"/>
          <p:cNvSpPr/>
          <p:nvPr/>
        </p:nvSpPr>
        <p:spPr>
          <a:xfrm>
            <a:off x="5029200" y="3383280"/>
            <a:ext cx="228600" cy="228600"/>
          </a:xfrm>
          <a:prstGeom prst="ellipse">
            <a:avLst/>
          </a:prstGeom>
          <a:solidFill>
            <a:srgbClr val="2E70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3" name="Shape 31"/>
          <p:cNvSpPr/>
          <p:nvPr/>
        </p:nvSpPr>
        <p:spPr>
          <a:xfrm>
            <a:off x="5303520" y="3383280"/>
            <a:ext cx="228600" cy="228600"/>
          </a:xfrm>
          <a:prstGeom prst="ellipse">
            <a:avLst/>
          </a:prstGeom>
          <a:solidFill>
            <a:srgbClr val="2E70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4" name="Shape 32"/>
          <p:cNvSpPr/>
          <p:nvPr/>
        </p:nvSpPr>
        <p:spPr>
          <a:xfrm>
            <a:off x="5577840" y="3657600"/>
            <a:ext cx="228600" cy="228600"/>
          </a:xfrm>
          <a:prstGeom prst="ellipse">
            <a:avLst/>
          </a:prstGeom>
          <a:solidFill>
            <a:srgbClr val="F56D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5" name="Shape 33"/>
          <p:cNvSpPr/>
          <p:nvPr/>
        </p:nvSpPr>
        <p:spPr>
          <a:xfrm>
            <a:off x="5852160" y="3657600"/>
            <a:ext cx="228600" cy="228600"/>
          </a:xfrm>
          <a:prstGeom prst="ellipse">
            <a:avLst/>
          </a:prstGeom>
          <a:solidFill>
            <a:srgbClr val="F56D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6" name="Shape 34"/>
          <p:cNvSpPr/>
          <p:nvPr/>
        </p:nvSpPr>
        <p:spPr>
          <a:xfrm>
            <a:off x="6400800" y="3383280"/>
            <a:ext cx="228600" cy="228600"/>
          </a:xfrm>
          <a:prstGeom prst="ellipse">
            <a:avLst/>
          </a:prstGeom>
          <a:solidFill>
            <a:srgbClr val="2E70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7" name="Shape 35"/>
          <p:cNvSpPr/>
          <p:nvPr/>
        </p:nvSpPr>
        <p:spPr>
          <a:xfrm>
            <a:off x="6675120" y="3383280"/>
            <a:ext cx="228600" cy="228600"/>
          </a:xfrm>
          <a:prstGeom prst="ellipse">
            <a:avLst/>
          </a:prstGeom>
          <a:solidFill>
            <a:srgbClr val="2E70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8" name="Shape 36"/>
          <p:cNvSpPr/>
          <p:nvPr/>
        </p:nvSpPr>
        <p:spPr>
          <a:xfrm>
            <a:off x="6949440" y="3657600"/>
            <a:ext cx="228600" cy="228600"/>
          </a:xfrm>
          <a:prstGeom prst="ellipse">
            <a:avLst/>
          </a:prstGeom>
          <a:solidFill>
            <a:srgbClr val="F56D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9" name="Shape 37"/>
          <p:cNvSpPr/>
          <p:nvPr/>
        </p:nvSpPr>
        <p:spPr>
          <a:xfrm>
            <a:off x="7223760" y="3657600"/>
            <a:ext cx="228600" cy="228600"/>
          </a:xfrm>
          <a:prstGeom prst="ellipse">
            <a:avLst/>
          </a:prstGeom>
          <a:solidFill>
            <a:srgbClr val="F56D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0" name="Text 38"/>
          <p:cNvSpPr/>
          <p:nvPr/>
        </p:nvSpPr>
        <p:spPr>
          <a:xfrm>
            <a:off x="457200" y="438912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56D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 = % who must move for evenness</a:t>
            </a:r>
            <a:endParaRPr lang="en-US" sz="2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74320"/>
            <a:ext cx="82296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600" b="1" dirty="0">
                <a:solidFill>
                  <a:srgbClr val="1850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Measure 2: Isolation &amp; Exposure (P*)</a:t>
            </a:r>
            <a:endParaRPr lang="en-US" sz="3600" dirty="0"/>
          </a:p>
        </p:txBody>
      </p:sp>
      <p:sp>
        <p:nvSpPr>
          <p:cNvPr id="3" name="Shape 1"/>
          <p:cNvSpPr/>
          <p:nvPr/>
        </p:nvSpPr>
        <p:spPr>
          <a:xfrm>
            <a:off x="1828800" y="2286000"/>
            <a:ext cx="1371600" cy="1371600"/>
          </a:xfrm>
          <a:prstGeom prst="ellipse">
            <a:avLst/>
          </a:prstGeom>
          <a:solidFill>
            <a:srgbClr val="2E70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828800" y="2651760"/>
            <a:ext cx="1371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Group A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3886200" y="2651760"/>
            <a:ext cx="1371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?</a:t>
            </a:r>
            <a:endParaRPr lang="en-US" sz="3600" dirty="0"/>
          </a:p>
        </p:txBody>
      </p:sp>
      <p:sp>
        <p:nvSpPr>
          <p:cNvPr id="6" name="Shape 4"/>
          <p:cNvSpPr/>
          <p:nvPr/>
        </p:nvSpPr>
        <p:spPr>
          <a:xfrm>
            <a:off x="5943600" y="2286000"/>
            <a:ext cx="1371600" cy="1371600"/>
          </a:xfrm>
          <a:prstGeom prst="ellipse">
            <a:avLst/>
          </a:prstGeom>
          <a:solidFill>
            <a:srgbClr val="F56D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5943600" y="2651760"/>
            <a:ext cx="1371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Group B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457200" y="438912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56D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Probability of same-group or different-group contact</a:t>
            </a:r>
            <a:endParaRPr lang="en-US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74320"/>
            <a:ext cx="82296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600" b="1" dirty="0">
                <a:solidFill>
                  <a:srgbClr val="1850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Measure 3: Theil's H / Entropy</a:t>
            </a:r>
            <a:endParaRPr lang="en-US" sz="3600" dirty="0"/>
          </a:p>
        </p:txBody>
      </p:sp>
      <p:sp>
        <p:nvSpPr>
          <p:cNvPr id="3" name="Shape 1"/>
          <p:cNvSpPr/>
          <p:nvPr/>
        </p:nvSpPr>
        <p:spPr>
          <a:xfrm>
            <a:off x="1371600" y="1828800"/>
            <a:ext cx="1645920" cy="1828800"/>
          </a:xfrm>
          <a:prstGeom prst="rect">
            <a:avLst/>
          </a:prstGeom>
          <a:solidFill>
            <a:srgbClr val="2E70B2">
              <a:alpha val="70000"/>
            </a:srgbClr>
          </a:solidFill>
          <a:ln w="25400">
            <a:solidFill>
              <a:srgbClr val="2E70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371600" y="2560320"/>
            <a:ext cx="16459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2E70B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Group A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200400" y="1828800"/>
            <a:ext cx="1645920" cy="1828800"/>
          </a:xfrm>
          <a:prstGeom prst="rect">
            <a:avLst/>
          </a:prstGeom>
          <a:solidFill>
            <a:srgbClr val="F56D40">
              <a:alpha val="70000"/>
            </a:srgbClr>
          </a:solidFill>
          <a:ln w="25400">
            <a:solidFill>
              <a:srgbClr val="F56D4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3200400" y="2560320"/>
            <a:ext cx="16459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56D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Group B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5029200" y="1828800"/>
            <a:ext cx="1645920" cy="1828800"/>
          </a:xfrm>
          <a:prstGeom prst="rect">
            <a:avLst/>
          </a:prstGeom>
          <a:solidFill>
            <a:srgbClr val="2F9477">
              <a:alpha val="70000"/>
            </a:srgbClr>
          </a:solidFill>
          <a:ln w="25400">
            <a:solidFill>
              <a:srgbClr val="2F947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5029200" y="2560320"/>
            <a:ext cx="16459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2F947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Group C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6858000" y="1828800"/>
            <a:ext cx="1645920" cy="1828800"/>
          </a:xfrm>
          <a:prstGeom prst="rect">
            <a:avLst/>
          </a:prstGeom>
          <a:solidFill>
            <a:srgbClr val="DE4949">
              <a:alpha val="70000"/>
            </a:srgbClr>
          </a:solidFill>
          <a:ln w="25400">
            <a:solidFill>
              <a:srgbClr val="DE494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6858000" y="2560320"/>
            <a:ext cx="16459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DE494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Group D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457200" y="438912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56D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Captures multigroup evenness (not just binary)</a:t>
            </a:r>
            <a:endParaRPr lang="en-US" sz="2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74320"/>
            <a:ext cx="82296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600" b="1" dirty="0">
                <a:solidFill>
                  <a:srgbClr val="1850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Measure 4: Spatial Statistics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457200" y="1097280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i="1" dirty="0">
                <a:solidFill>
                  <a:srgbClr val="2E70B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Moran's I &amp; Spatial D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2286000" y="2011680"/>
            <a:ext cx="411480" cy="18288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2743200" y="2011680"/>
            <a:ext cx="411480" cy="18288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3200400" y="2011680"/>
            <a:ext cx="411480" cy="18288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3657600" y="2011680"/>
            <a:ext cx="411480" cy="18288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4114800" y="2011680"/>
            <a:ext cx="411480" cy="18288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4572000" y="2011680"/>
            <a:ext cx="411480" cy="18288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5029200" y="2011680"/>
            <a:ext cx="411480" cy="18288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5486400" y="2011680"/>
            <a:ext cx="411480" cy="18288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2286000" y="2240280"/>
            <a:ext cx="411480" cy="18288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2743200" y="2240280"/>
            <a:ext cx="411480" cy="18288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3200400" y="2240280"/>
            <a:ext cx="411480" cy="18288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3657600" y="2240280"/>
            <a:ext cx="411480" cy="18288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4114800" y="2240280"/>
            <a:ext cx="411480" cy="18288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4572000" y="2240280"/>
            <a:ext cx="411480" cy="18288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6"/>
          <p:cNvSpPr/>
          <p:nvPr/>
        </p:nvSpPr>
        <p:spPr>
          <a:xfrm>
            <a:off x="5029200" y="2240280"/>
            <a:ext cx="411480" cy="18288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17"/>
          <p:cNvSpPr/>
          <p:nvPr/>
        </p:nvSpPr>
        <p:spPr>
          <a:xfrm>
            <a:off x="5486400" y="2240280"/>
            <a:ext cx="411480" cy="18288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2286000" y="2468880"/>
            <a:ext cx="411480" cy="18288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2743200" y="2468880"/>
            <a:ext cx="411480" cy="18288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3200400" y="2468880"/>
            <a:ext cx="411480" cy="18288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3657600" y="2468880"/>
            <a:ext cx="411480" cy="18288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Shape 22"/>
          <p:cNvSpPr/>
          <p:nvPr/>
        </p:nvSpPr>
        <p:spPr>
          <a:xfrm>
            <a:off x="4114800" y="2468880"/>
            <a:ext cx="411480" cy="18288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5" name="Shape 23"/>
          <p:cNvSpPr/>
          <p:nvPr/>
        </p:nvSpPr>
        <p:spPr>
          <a:xfrm>
            <a:off x="4572000" y="2468880"/>
            <a:ext cx="411480" cy="18288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Shape 24"/>
          <p:cNvSpPr/>
          <p:nvPr/>
        </p:nvSpPr>
        <p:spPr>
          <a:xfrm>
            <a:off x="5029200" y="2468880"/>
            <a:ext cx="411480" cy="18288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Shape 25"/>
          <p:cNvSpPr/>
          <p:nvPr/>
        </p:nvSpPr>
        <p:spPr>
          <a:xfrm>
            <a:off x="5486400" y="2468880"/>
            <a:ext cx="411480" cy="18288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8" name="Shape 26"/>
          <p:cNvSpPr/>
          <p:nvPr/>
        </p:nvSpPr>
        <p:spPr>
          <a:xfrm>
            <a:off x="2286000" y="2697480"/>
            <a:ext cx="411480" cy="18288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9" name="Shape 27"/>
          <p:cNvSpPr/>
          <p:nvPr/>
        </p:nvSpPr>
        <p:spPr>
          <a:xfrm>
            <a:off x="2743200" y="2697480"/>
            <a:ext cx="411480" cy="18288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Shape 28"/>
          <p:cNvSpPr/>
          <p:nvPr/>
        </p:nvSpPr>
        <p:spPr>
          <a:xfrm>
            <a:off x="3200400" y="2697480"/>
            <a:ext cx="411480" cy="18288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1" name="Shape 29"/>
          <p:cNvSpPr/>
          <p:nvPr/>
        </p:nvSpPr>
        <p:spPr>
          <a:xfrm>
            <a:off x="3657600" y="2697480"/>
            <a:ext cx="411480" cy="18288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Shape 30"/>
          <p:cNvSpPr/>
          <p:nvPr/>
        </p:nvSpPr>
        <p:spPr>
          <a:xfrm>
            <a:off x="4114800" y="2697480"/>
            <a:ext cx="411480" cy="18288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3" name="Shape 31"/>
          <p:cNvSpPr/>
          <p:nvPr/>
        </p:nvSpPr>
        <p:spPr>
          <a:xfrm>
            <a:off x="4572000" y="2697480"/>
            <a:ext cx="411480" cy="18288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4" name="Shape 32"/>
          <p:cNvSpPr/>
          <p:nvPr/>
        </p:nvSpPr>
        <p:spPr>
          <a:xfrm>
            <a:off x="5029200" y="2697480"/>
            <a:ext cx="411480" cy="18288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5" name="Shape 33"/>
          <p:cNvSpPr/>
          <p:nvPr/>
        </p:nvSpPr>
        <p:spPr>
          <a:xfrm>
            <a:off x="5486400" y="2697480"/>
            <a:ext cx="411480" cy="18288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6" name="Shape 34"/>
          <p:cNvSpPr/>
          <p:nvPr/>
        </p:nvSpPr>
        <p:spPr>
          <a:xfrm>
            <a:off x="2286000" y="2926080"/>
            <a:ext cx="411480" cy="18288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7" name="Shape 35"/>
          <p:cNvSpPr/>
          <p:nvPr/>
        </p:nvSpPr>
        <p:spPr>
          <a:xfrm>
            <a:off x="2743200" y="2926080"/>
            <a:ext cx="411480" cy="18288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8" name="Shape 36"/>
          <p:cNvSpPr/>
          <p:nvPr/>
        </p:nvSpPr>
        <p:spPr>
          <a:xfrm>
            <a:off x="3200400" y="2926080"/>
            <a:ext cx="411480" cy="18288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9" name="Shape 37"/>
          <p:cNvSpPr/>
          <p:nvPr/>
        </p:nvSpPr>
        <p:spPr>
          <a:xfrm>
            <a:off x="3657600" y="2926080"/>
            <a:ext cx="411480" cy="18288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0" name="Shape 38"/>
          <p:cNvSpPr/>
          <p:nvPr/>
        </p:nvSpPr>
        <p:spPr>
          <a:xfrm>
            <a:off x="4114800" y="2926080"/>
            <a:ext cx="411480" cy="18288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1" name="Shape 39"/>
          <p:cNvSpPr/>
          <p:nvPr/>
        </p:nvSpPr>
        <p:spPr>
          <a:xfrm>
            <a:off x="4572000" y="2926080"/>
            <a:ext cx="411480" cy="18288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2" name="Shape 40"/>
          <p:cNvSpPr/>
          <p:nvPr/>
        </p:nvSpPr>
        <p:spPr>
          <a:xfrm>
            <a:off x="5029200" y="2926080"/>
            <a:ext cx="411480" cy="18288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3" name="Shape 41"/>
          <p:cNvSpPr/>
          <p:nvPr/>
        </p:nvSpPr>
        <p:spPr>
          <a:xfrm>
            <a:off x="5486400" y="2926080"/>
            <a:ext cx="411480" cy="18288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4" name="Shape 42"/>
          <p:cNvSpPr/>
          <p:nvPr/>
        </p:nvSpPr>
        <p:spPr>
          <a:xfrm>
            <a:off x="2286000" y="3154680"/>
            <a:ext cx="411480" cy="18288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5" name="Shape 43"/>
          <p:cNvSpPr/>
          <p:nvPr/>
        </p:nvSpPr>
        <p:spPr>
          <a:xfrm>
            <a:off x="2743200" y="3154680"/>
            <a:ext cx="411480" cy="18288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6" name="Shape 44"/>
          <p:cNvSpPr/>
          <p:nvPr/>
        </p:nvSpPr>
        <p:spPr>
          <a:xfrm>
            <a:off x="3200400" y="3154680"/>
            <a:ext cx="411480" cy="18288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7" name="Shape 45"/>
          <p:cNvSpPr/>
          <p:nvPr/>
        </p:nvSpPr>
        <p:spPr>
          <a:xfrm>
            <a:off x="3657600" y="3154680"/>
            <a:ext cx="411480" cy="18288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8" name="Shape 46"/>
          <p:cNvSpPr/>
          <p:nvPr/>
        </p:nvSpPr>
        <p:spPr>
          <a:xfrm>
            <a:off x="4114800" y="3154680"/>
            <a:ext cx="411480" cy="18288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9" name="Shape 47"/>
          <p:cNvSpPr/>
          <p:nvPr/>
        </p:nvSpPr>
        <p:spPr>
          <a:xfrm>
            <a:off x="4572000" y="3154680"/>
            <a:ext cx="411480" cy="18288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0" name="Shape 48"/>
          <p:cNvSpPr/>
          <p:nvPr/>
        </p:nvSpPr>
        <p:spPr>
          <a:xfrm>
            <a:off x="5029200" y="3154680"/>
            <a:ext cx="411480" cy="18288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1" name="Shape 49"/>
          <p:cNvSpPr/>
          <p:nvPr/>
        </p:nvSpPr>
        <p:spPr>
          <a:xfrm>
            <a:off x="5486400" y="3154680"/>
            <a:ext cx="411480" cy="18288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2" name="Shape 50"/>
          <p:cNvSpPr/>
          <p:nvPr/>
        </p:nvSpPr>
        <p:spPr>
          <a:xfrm>
            <a:off x="2286000" y="3383280"/>
            <a:ext cx="411480" cy="18288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3" name="Shape 51"/>
          <p:cNvSpPr/>
          <p:nvPr/>
        </p:nvSpPr>
        <p:spPr>
          <a:xfrm>
            <a:off x="2743200" y="3383280"/>
            <a:ext cx="411480" cy="18288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4" name="Shape 52"/>
          <p:cNvSpPr/>
          <p:nvPr/>
        </p:nvSpPr>
        <p:spPr>
          <a:xfrm>
            <a:off x="3200400" y="3383280"/>
            <a:ext cx="411480" cy="18288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5" name="Shape 53"/>
          <p:cNvSpPr/>
          <p:nvPr/>
        </p:nvSpPr>
        <p:spPr>
          <a:xfrm>
            <a:off x="3657600" y="3383280"/>
            <a:ext cx="411480" cy="18288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6" name="Shape 54"/>
          <p:cNvSpPr/>
          <p:nvPr/>
        </p:nvSpPr>
        <p:spPr>
          <a:xfrm>
            <a:off x="4114800" y="3383280"/>
            <a:ext cx="411480" cy="18288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7" name="Shape 55"/>
          <p:cNvSpPr/>
          <p:nvPr/>
        </p:nvSpPr>
        <p:spPr>
          <a:xfrm>
            <a:off x="4572000" y="3383280"/>
            <a:ext cx="411480" cy="18288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8" name="Shape 56"/>
          <p:cNvSpPr/>
          <p:nvPr/>
        </p:nvSpPr>
        <p:spPr>
          <a:xfrm>
            <a:off x="5029200" y="3383280"/>
            <a:ext cx="411480" cy="18288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9" name="Shape 57"/>
          <p:cNvSpPr/>
          <p:nvPr/>
        </p:nvSpPr>
        <p:spPr>
          <a:xfrm>
            <a:off x="5486400" y="3383280"/>
            <a:ext cx="411480" cy="18288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0" name="Shape 58"/>
          <p:cNvSpPr/>
          <p:nvPr/>
        </p:nvSpPr>
        <p:spPr>
          <a:xfrm>
            <a:off x="2286000" y="3611880"/>
            <a:ext cx="411480" cy="18288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1" name="Shape 59"/>
          <p:cNvSpPr/>
          <p:nvPr/>
        </p:nvSpPr>
        <p:spPr>
          <a:xfrm>
            <a:off x="2743200" y="3611880"/>
            <a:ext cx="411480" cy="18288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2" name="Shape 60"/>
          <p:cNvSpPr/>
          <p:nvPr/>
        </p:nvSpPr>
        <p:spPr>
          <a:xfrm>
            <a:off x="3200400" y="3611880"/>
            <a:ext cx="411480" cy="18288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3" name="Shape 61"/>
          <p:cNvSpPr/>
          <p:nvPr/>
        </p:nvSpPr>
        <p:spPr>
          <a:xfrm>
            <a:off x="3657600" y="3611880"/>
            <a:ext cx="411480" cy="18288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4" name="Shape 62"/>
          <p:cNvSpPr/>
          <p:nvPr/>
        </p:nvSpPr>
        <p:spPr>
          <a:xfrm>
            <a:off x="4114800" y="3611880"/>
            <a:ext cx="411480" cy="18288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5" name="Shape 63"/>
          <p:cNvSpPr/>
          <p:nvPr/>
        </p:nvSpPr>
        <p:spPr>
          <a:xfrm>
            <a:off x="4572000" y="3611880"/>
            <a:ext cx="411480" cy="18288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6" name="Shape 64"/>
          <p:cNvSpPr/>
          <p:nvPr/>
        </p:nvSpPr>
        <p:spPr>
          <a:xfrm>
            <a:off x="5029200" y="3611880"/>
            <a:ext cx="411480" cy="18288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7" name="Shape 65"/>
          <p:cNvSpPr/>
          <p:nvPr/>
        </p:nvSpPr>
        <p:spPr>
          <a:xfrm>
            <a:off x="5486400" y="3611880"/>
            <a:ext cx="411480" cy="18288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8" name="Text 66"/>
          <p:cNvSpPr/>
          <p:nvPr/>
        </p:nvSpPr>
        <p:spPr>
          <a:xfrm>
            <a:off x="457200" y="438912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56D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Captures geographic clustering patterns</a:t>
            </a:r>
            <a:endParaRPr lang="en-US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74320"/>
            <a:ext cx="82296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600" b="1" dirty="0">
                <a:solidFill>
                  <a:srgbClr val="1850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Activity: Calculate D</a:t>
            </a:r>
            <a:endParaRPr lang="en-US" sz="3600" dirty="0"/>
          </a:p>
        </p:txBody>
      </p:sp>
      <p:sp>
        <p:nvSpPr>
          <p:cNvPr id="3" name="Shape 1"/>
          <p:cNvSpPr/>
          <p:nvPr/>
        </p:nvSpPr>
        <p:spPr>
          <a:xfrm>
            <a:off x="1371600" y="1828800"/>
            <a:ext cx="1828800" cy="1828800"/>
          </a:xfrm>
          <a:prstGeom prst="ellipse">
            <a:avLst/>
          </a:prstGeom>
          <a:solidFill>
            <a:srgbClr val="2E70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371600" y="1828800"/>
            <a:ext cx="1828800" cy="1828800"/>
          </a:xfrm>
          <a:custGeom>
            <a:avLst/>
            <a:gdLst/>
            <a:ahLst/>
            <a:cxnLst/>
            <a:rect l="l" t="t" r="r" b="b"/>
            <a:pathLst>
              <a:path w="1828800" h="1828800"/>
            </a:pathLst>
          </a:custGeom>
          <a:solidFill>
            <a:srgbClr val="F5F7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371600" y="3749040"/>
            <a:ext cx="18288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Neighborhood A</a:t>
            </a:r>
            <a:endParaRPr lang="en-US" sz="1600" dirty="0"/>
          </a:p>
          <a:p>
            <a:pPr marL="0" indent="0" algn="ctr">
              <a:buNone/>
            </a:pPr>
            <a:r>
              <a:rPr lang="en-US" sz="1600" b="1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80% / 20%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5943600" y="1828800"/>
            <a:ext cx="1828800" cy="1828800"/>
          </a:xfrm>
          <a:prstGeom prst="ellipse">
            <a:avLst/>
          </a:prstGeom>
          <a:solidFill>
            <a:srgbClr val="F5F7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5943600" y="1828800"/>
            <a:ext cx="1828800" cy="1828800"/>
          </a:xfrm>
          <a:custGeom>
            <a:avLst/>
            <a:gdLst/>
            <a:ahLst/>
            <a:cxnLst/>
            <a:rect l="l" t="t" r="r" b="b"/>
            <a:pathLst>
              <a:path w="1828800" h="1828800"/>
            </a:pathLst>
          </a:custGeom>
          <a:solidFill>
            <a:srgbClr val="2E70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5943600" y="3749040"/>
            <a:ext cx="18288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Neighborhood B</a:t>
            </a:r>
            <a:endParaRPr lang="en-US" sz="1600" dirty="0"/>
          </a:p>
          <a:p>
            <a:pPr marL="0" indent="0" algn="ctr">
              <a:buNone/>
            </a:pPr>
            <a:r>
              <a:rPr lang="en-US" sz="1600" b="1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20% / 80%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3200400" y="2560320"/>
            <a:ext cx="27432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56D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Metro Total: 50% / 50%</a:t>
            </a:r>
            <a:endParaRPr lang="en-US" sz="1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74320"/>
            <a:ext cx="82296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4000" b="1" dirty="0">
                <a:solidFill>
                  <a:srgbClr val="1850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Four Mechanisms of Segregation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731520" y="1645920"/>
            <a:ext cx="1828800" cy="1828800"/>
          </a:xfrm>
          <a:prstGeom prst="ellipse">
            <a:avLst/>
          </a:prstGeom>
          <a:solidFill>
            <a:srgbClr val="2E70B2">
              <a:alpha val="80000"/>
            </a:srgbClr>
          </a:solidFill>
          <a:ln w="38100">
            <a:solidFill>
              <a:srgbClr val="2E70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731520" y="2011680"/>
            <a:ext cx="18288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" dirty="0">
                <a:solidFill>
                  <a:srgbClr val="2E70B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❤️</a:t>
            </a:r>
            <a:endParaRPr lang="en-US" sz="4800" dirty="0"/>
          </a:p>
        </p:txBody>
      </p:sp>
      <p:sp>
        <p:nvSpPr>
          <p:cNvPr id="5" name="Text 3"/>
          <p:cNvSpPr/>
          <p:nvPr/>
        </p:nvSpPr>
        <p:spPr>
          <a:xfrm>
            <a:off x="731520" y="3566160"/>
            <a:ext cx="1828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2E70B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Preferences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731520" y="3931920"/>
            <a:ext cx="18288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Tolerance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Homophily</a:t>
            </a:r>
            <a:endParaRPr lang="en-US" sz="1400" dirty="0"/>
          </a:p>
        </p:txBody>
      </p:sp>
      <p:sp>
        <p:nvSpPr>
          <p:cNvPr id="7" name="Shape 5"/>
          <p:cNvSpPr/>
          <p:nvPr/>
        </p:nvSpPr>
        <p:spPr>
          <a:xfrm>
            <a:off x="2834640" y="1645920"/>
            <a:ext cx="1828800" cy="1828800"/>
          </a:xfrm>
          <a:prstGeom prst="ellipse">
            <a:avLst/>
          </a:prstGeom>
          <a:solidFill>
            <a:srgbClr val="DE4949">
              <a:alpha val="80000"/>
            </a:srgbClr>
          </a:solidFill>
          <a:ln w="38100">
            <a:solidFill>
              <a:srgbClr val="DE494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2834640" y="2011680"/>
            <a:ext cx="18288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" dirty="0">
                <a:solidFill>
                  <a:srgbClr val="DE494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🚫</a:t>
            </a:r>
            <a:endParaRPr lang="en-US" sz="4800" dirty="0"/>
          </a:p>
        </p:txBody>
      </p:sp>
      <p:sp>
        <p:nvSpPr>
          <p:cNvPr id="9" name="Text 7"/>
          <p:cNvSpPr/>
          <p:nvPr/>
        </p:nvSpPr>
        <p:spPr>
          <a:xfrm>
            <a:off x="2834640" y="3566160"/>
            <a:ext cx="1828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DE494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Discrimination</a:t>
            </a:r>
            <a:endParaRPr lang="en-US" sz="1800" dirty="0"/>
          </a:p>
        </p:txBody>
      </p:sp>
      <p:sp>
        <p:nvSpPr>
          <p:cNvPr id="10" name="Text 8"/>
          <p:cNvSpPr/>
          <p:nvPr/>
        </p:nvSpPr>
        <p:spPr>
          <a:xfrm>
            <a:off x="2834640" y="3931920"/>
            <a:ext cx="18288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Credit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Steering</a:t>
            </a:r>
            <a:endParaRPr lang="en-US" sz="1400" dirty="0"/>
          </a:p>
        </p:txBody>
      </p:sp>
      <p:sp>
        <p:nvSpPr>
          <p:cNvPr id="11" name="Shape 9"/>
          <p:cNvSpPr/>
          <p:nvPr/>
        </p:nvSpPr>
        <p:spPr>
          <a:xfrm>
            <a:off x="4937760" y="1645920"/>
            <a:ext cx="1828800" cy="1828800"/>
          </a:xfrm>
          <a:prstGeom prst="ellipse">
            <a:avLst/>
          </a:prstGeom>
          <a:solidFill>
            <a:srgbClr val="185087">
              <a:alpha val="80000"/>
            </a:srgbClr>
          </a:solidFill>
          <a:ln w="38100">
            <a:solidFill>
              <a:srgbClr val="18508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4937760" y="2011680"/>
            <a:ext cx="18288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" dirty="0">
                <a:solidFill>
                  <a:srgbClr val="1850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🏛️</a:t>
            </a:r>
            <a:endParaRPr lang="en-US" sz="4800" dirty="0"/>
          </a:p>
        </p:txBody>
      </p:sp>
      <p:sp>
        <p:nvSpPr>
          <p:cNvPr id="13" name="Text 11"/>
          <p:cNvSpPr/>
          <p:nvPr/>
        </p:nvSpPr>
        <p:spPr>
          <a:xfrm>
            <a:off x="4937760" y="3566160"/>
            <a:ext cx="1828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1850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Institutions</a:t>
            </a:r>
            <a:endParaRPr lang="en-US" sz="1800" dirty="0"/>
          </a:p>
        </p:txBody>
      </p:sp>
      <p:sp>
        <p:nvSpPr>
          <p:cNvPr id="14" name="Text 12"/>
          <p:cNvSpPr/>
          <p:nvPr/>
        </p:nvSpPr>
        <p:spPr>
          <a:xfrm>
            <a:off x="4937760" y="3931920"/>
            <a:ext cx="18288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Zoning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Schools</a:t>
            </a:r>
            <a:endParaRPr lang="en-US" sz="1400" dirty="0"/>
          </a:p>
        </p:txBody>
      </p:sp>
      <p:sp>
        <p:nvSpPr>
          <p:cNvPr id="15" name="Shape 13"/>
          <p:cNvSpPr/>
          <p:nvPr/>
        </p:nvSpPr>
        <p:spPr>
          <a:xfrm>
            <a:off x="7040880" y="1645920"/>
            <a:ext cx="1828800" cy="1828800"/>
          </a:xfrm>
          <a:prstGeom prst="ellipse">
            <a:avLst/>
          </a:prstGeom>
          <a:solidFill>
            <a:srgbClr val="2F9477">
              <a:alpha val="80000"/>
            </a:srgbClr>
          </a:solidFill>
          <a:ln w="38100">
            <a:solidFill>
              <a:srgbClr val="2F947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7040880" y="2011680"/>
            <a:ext cx="18288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" dirty="0">
                <a:solidFill>
                  <a:srgbClr val="2F947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🔗</a:t>
            </a:r>
            <a:endParaRPr lang="en-US" sz="4800" dirty="0"/>
          </a:p>
        </p:txBody>
      </p:sp>
      <p:sp>
        <p:nvSpPr>
          <p:cNvPr id="17" name="Text 15"/>
          <p:cNvSpPr/>
          <p:nvPr/>
        </p:nvSpPr>
        <p:spPr>
          <a:xfrm>
            <a:off x="7040880" y="3566160"/>
            <a:ext cx="1828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2F947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Networks</a:t>
            </a:r>
            <a:endParaRPr lang="en-US" sz="1800" dirty="0"/>
          </a:p>
        </p:txBody>
      </p:sp>
      <p:sp>
        <p:nvSpPr>
          <p:cNvPr id="18" name="Text 16"/>
          <p:cNvSpPr/>
          <p:nvPr/>
        </p:nvSpPr>
        <p:spPr>
          <a:xfrm>
            <a:off x="7040880" y="3931920"/>
            <a:ext cx="18288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Info flow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Markets</a:t>
            </a:r>
            <a:endParaRPr lang="en-US" sz="1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74320"/>
            <a:ext cx="82296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4000" b="1" dirty="0">
                <a:solidFill>
                  <a:srgbClr val="1850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Evidence Base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914400" y="1645920"/>
            <a:ext cx="7315200" cy="731520"/>
          </a:xfrm>
          <a:prstGeom prst="roundRect">
            <a:avLst>
              <a:gd name="adj" fmla="val 6250"/>
            </a:avLst>
          </a:prstGeom>
          <a:solidFill>
            <a:srgbClr val="F5F7FA"/>
          </a:solidFill>
          <a:ln w="12700">
            <a:solidFill>
              <a:srgbClr val="2E70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188720" y="1737360"/>
            <a:ext cx="7315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800" dirty="0">
                <a:solidFill>
                  <a:srgbClr val="2E70B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📊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2011680" y="1828800"/>
            <a:ext cx="22860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Audit Studies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4297680" y="1828800"/>
            <a:ext cx="4572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F56D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→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4754880" y="1828800"/>
            <a:ext cx="32004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dirty="0">
                <a:solidFill>
                  <a:srgbClr val="F56D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Discrimination persists</a:t>
            </a:r>
            <a:endParaRPr lang="en-US" sz="1800" dirty="0"/>
          </a:p>
        </p:txBody>
      </p:sp>
      <p:sp>
        <p:nvSpPr>
          <p:cNvPr id="8" name="Shape 6"/>
          <p:cNvSpPr/>
          <p:nvPr/>
        </p:nvSpPr>
        <p:spPr>
          <a:xfrm>
            <a:off x="914400" y="2560320"/>
            <a:ext cx="7315200" cy="731520"/>
          </a:xfrm>
          <a:prstGeom prst="roundRect">
            <a:avLst>
              <a:gd name="adj" fmla="val 6250"/>
            </a:avLst>
          </a:prstGeom>
          <a:solidFill>
            <a:srgbClr val="F5F7FA"/>
          </a:solidFill>
          <a:ln w="12700">
            <a:solidFill>
              <a:srgbClr val="2E70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1188720" y="2651760"/>
            <a:ext cx="7315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800" dirty="0">
                <a:solidFill>
                  <a:srgbClr val="2E70B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💳</a:t>
            </a:r>
            <a:endParaRPr lang="en-US" sz="2800" dirty="0"/>
          </a:p>
        </p:txBody>
      </p:sp>
      <p:sp>
        <p:nvSpPr>
          <p:cNvPr id="10" name="Text 8"/>
          <p:cNvSpPr/>
          <p:nvPr/>
        </p:nvSpPr>
        <p:spPr>
          <a:xfrm>
            <a:off x="2011680" y="2743200"/>
            <a:ext cx="22860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Credit Analysis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4297680" y="2743200"/>
            <a:ext cx="4572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F56D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→</a:t>
            </a:r>
            <a:endParaRPr lang="en-US" sz="2000" dirty="0"/>
          </a:p>
        </p:txBody>
      </p:sp>
      <p:sp>
        <p:nvSpPr>
          <p:cNvPr id="12" name="Text 10"/>
          <p:cNvSpPr/>
          <p:nvPr/>
        </p:nvSpPr>
        <p:spPr>
          <a:xfrm>
            <a:off x="4754880" y="2743200"/>
            <a:ext cx="32004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dirty="0">
                <a:solidFill>
                  <a:srgbClr val="F56D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Appraisal gaps</a:t>
            </a:r>
            <a:endParaRPr lang="en-US" sz="1800" dirty="0"/>
          </a:p>
        </p:txBody>
      </p:sp>
      <p:sp>
        <p:nvSpPr>
          <p:cNvPr id="13" name="Shape 11"/>
          <p:cNvSpPr/>
          <p:nvPr/>
        </p:nvSpPr>
        <p:spPr>
          <a:xfrm>
            <a:off x="914400" y="3474720"/>
            <a:ext cx="7315200" cy="731520"/>
          </a:xfrm>
          <a:prstGeom prst="roundRect">
            <a:avLst>
              <a:gd name="adj" fmla="val 6250"/>
            </a:avLst>
          </a:prstGeom>
          <a:solidFill>
            <a:srgbClr val="F5F7FA"/>
          </a:solidFill>
          <a:ln w="12700">
            <a:solidFill>
              <a:srgbClr val="2E70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1188720" y="3566160"/>
            <a:ext cx="7315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800" dirty="0">
                <a:solidFill>
                  <a:srgbClr val="2E70B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⚖️</a:t>
            </a:r>
            <a:endParaRPr lang="en-US" sz="2800" dirty="0"/>
          </a:p>
        </p:txBody>
      </p:sp>
      <p:sp>
        <p:nvSpPr>
          <p:cNvPr id="15" name="Text 13"/>
          <p:cNvSpPr/>
          <p:nvPr/>
        </p:nvSpPr>
        <p:spPr>
          <a:xfrm>
            <a:off x="2011680" y="3657600"/>
            <a:ext cx="22860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Legal Review</a:t>
            </a:r>
            <a:endParaRPr lang="en-US" sz="1800" dirty="0"/>
          </a:p>
        </p:txBody>
      </p:sp>
      <p:sp>
        <p:nvSpPr>
          <p:cNvPr id="16" name="Text 14"/>
          <p:cNvSpPr/>
          <p:nvPr/>
        </p:nvSpPr>
        <p:spPr>
          <a:xfrm>
            <a:off x="4297680" y="3657600"/>
            <a:ext cx="4572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F56D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→</a:t>
            </a:r>
            <a:endParaRPr lang="en-US" sz="2000" dirty="0"/>
          </a:p>
        </p:txBody>
      </p:sp>
      <p:sp>
        <p:nvSpPr>
          <p:cNvPr id="17" name="Text 15"/>
          <p:cNvSpPr/>
          <p:nvPr/>
        </p:nvSpPr>
        <p:spPr>
          <a:xfrm>
            <a:off x="4754880" y="3657600"/>
            <a:ext cx="32004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dirty="0">
                <a:solidFill>
                  <a:srgbClr val="F56D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Zoning excludes</a:t>
            </a:r>
            <a:endParaRPr lang="en-US" sz="1800" dirty="0"/>
          </a:p>
        </p:txBody>
      </p:sp>
      <p:sp>
        <p:nvSpPr>
          <p:cNvPr id="18" name="Shape 16"/>
          <p:cNvSpPr/>
          <p:nvPr/>
        </p:nvSpPr>
        <p:spPr>
          <a:xfrm>
            <a:off x="914400" y="4389120"/>
            <a:ext cx="7315200" cy="731520"/>
          </a:xfrm>
          <a:prstGeom prst="roundRect">
            <a:avLst>
              <a:gd name="adj" fmla="val 6250"/>
            </a:avLst>
          </a:prstGeom>
          <a:solidFill>
            <a:srgbClr val="F5F7FA"/>
          </a:solidFill>
          <a:ln w="12700">
            <a:solidFill>
              <a:srgbClr val="2E70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1188720" y="4480560"/>
            <a:ext cx="7315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800" dirty="0">
                <a:solidFill>
                  <a:srgbClr val="2E70B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🔍</a:t>
            </a:r>
            <a:endParaRPr lang="en-US" sz="2800" dirty="0"/>
          </a:p>
        </p:txBody>
      </p:sp>
      <p:sp>
        <p:nvSpPr>
          <p:cNvPr id="20" name="Text 18"/>
          <p:cNvSpPr/>
          <p:nvPr/>
        </p:nvSpPr>
        <p:spPr>
          <a:xfrm>
            <a:off x="2011680" y="4572000"/>
            <a:ext cx="22860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Network Studies</a:t>
            </a:r>
            <a:endParaRPr lang="en-US" sz="1800" dirty="0"/>
          </a:p>
        </p:txBody>
      </p:sp>
      <p:sp>
        <p:nvSpPr>
          <p:cNvPr id="21" name="Text 19"/>
          <p:cNvSpPr/>
          <p:nvPr/>
        </p:nvSpPr>
        <p:spPr>
          <a:xfrm>
            <a:off x="4297680" y="4572000"/>
            <a:ext cx="4572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F56D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→</a:t>
            </a:r>
            <a:endParaRPr lang="en-US" sz="2000" dirty="0"/>
          </a:p>
        </p:txBody>
      </p:sp>
      <p:sp>
        <p:nvSpPr>
          <p:cNvPr id="22" name="Text 20"/>
          <p:cNvSpPr/>
          <p:nvPr/>
        </p:nvSpPr>
        <p:spPr>
          <a:xfrm>
            <a:off x="4754880" y="4572000"/>
            <a:ext cx="32004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dirty="0">
                <a:solidFill>
                  <a:srgbClr val="F56D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Constrained search</a:t>
            </a:r>
            <a:endParaRPr lang="en-US" sz="1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74320"/>
            <a:ext cx="82296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4000" b="1" dirty="0">
                <a:solidFill>
                  <a:srgbClr val="1850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Two Interlocking Systems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1828800" y="1828800"/>
            <a:ext cx="2286000" cy="2286000"/>
          </a:xfrm>
          <a:custGeom>
            <a:avLst/>
            <a:gdLst/>
            <a:ahLst/>
            <a:cxnLst/>
            <a:rect l="l" t="t" r="r" b="b"/>
            <a:pathLst>
              <a:path w="2286000" h="2286000"/>
            </a:pathLst>
          </a:custGeom>
          <a:solidFill>
            <a:srgbClr val="2E70B2">
              <a:alpha val="70000"/>
            </a:srgbClr>
          </a:solidFill>
          <a:ln w="38100">
            <a:solidFill>
              <a:srgbClr val="2E70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2286000" y="2651760"/>
            <a:ext cx="1371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2E70B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Individual</a:t>
            </a:r>
            <a:endParaRPr lang="en-US" sz="1600" dirty="0"/>
          </a:p>
          <a:p>
            <a:pPr marL="0" indent="0" algn="ctr">
              <a:buNone/>
            </a:pPr>
            <a:r>
              <a:rPr lang="en-US" sz="1600" b="1" dirty="0">
                <a:solidFill>
                  <a:srgbClr val="2E70B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Cognition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5029200" y="1828800"/>
            <a:ext cx="2286000" cy="2286000"/>
          </a:xfrm>
          <a:custGeom>
            <a:avLst/>
            <a:gdLst/>
            <a:ahLst/>
            <a:cxnLst/>
            <a:rect l="l" t="t" r="r" b="b"/>
            <a:pathLst>
              <a:path w="2286000" h="2286000"/>
            </a:pathLst>
          </a:custGeom>
          <a:solidFill>
            <a:srgbClr val="F56D40">
              <a:alpha val="70000"/>
            </a:srgbClr>
          </a:solidFill>
          <a:ln w="38100">
            <a:solidFill>
              <a:srgbClr val="F56D4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5486400" y="2651760"/>
            <a:ext cx="1371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56D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Structural</a:t>
            </a:r>
            <a:endParaRPr lang="en-US" sz="1600" dirty="0"/>
          </a:p>
          <a:p>
            <a:pPr marL="0" indent="0" algn="ctr">
              <a:buNone/>
            </a:pPr>
            <a:r>
              <a:rPr lang="en-US" sz="1600" b="1" dirty="0">
                <a:solidFill>
                  <a:srgbClr val="F56D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Systems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457200" y="457200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1850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They reinforce each other!</a:t>
            </a:r>
            <a:endParaRPr lang="en-US" sz="2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74320"/>
            <a:ext cx="82296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4000" b="1" dirty="0">
                <a:solidFill>
                  <a:srgbClr val="1850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Why Agent-Based Modeling?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914400" y="2286000"/>
            <a:ext cx="1828800" cy="1371600"/>
          </a:xfrm>
          <a:prstGeom prst="rect">
            <a:avLst/>
          </a:prstGeom>
          <a:solidFill>
            <a:srgbClr val="2E70B2">
              <a:alpha val="70000"/>
            </a:srgbClr>
          </a:solidFill>
          <a:ln w="25400">
            <a:solidFill>
              <a:srgbClr val="2E70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914400" y="2651760"/>
            <a:ext cx="18288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2E70B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MICRO</a:t>
            </a:r>
            <a:endParaRPr lang="en-US" sz="1800" dirty="0"/>
          </a:p>
          <a:p>
            <a:pPr marL="0" indent="0" algn="ctr">
              <a:buNone/>
            </a:pPr>
            <a:r>
              <a:rPr lang="en-US" sz="1800" b="1" dirty="0">
                <a:solidFill>
                  <a:srgbClr val="2E70B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RULES</a:t>
            </a:r>
            <a:endParaRPr lang="en-US" sz="1800" dirty="0"/>
          </a:p>
        </p:txBody>
      </p:sp>
      <p:sp>
        <p:nvSpPr>
          <p:cNvPr id="5" name="Shape 3"/>
          <p:cNvSpPr/>
          <p:nvPr/>
        </p:nvSpPr>
        <p:spPr>
          <a:xfrm>
            <a:off x="2743200" y="2971800"/>
            <a:ext cx="3657600" cy="0"/>
          </a:xfrm>
          <a:prstGeom prst="line">
            <a:avLst/>
          </a:prstGeom>
          <a:noFill/>
          <a:ln w="63500">
            <a:solidFill>
              <a:srgbClr val="F56D40"/>
            </a:solidFill>
            <a:prstDash val="solid"/>
            <a:tailEnd type="arrow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3657600" y="2560320"/>
            <a:ext cx="1828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56D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EMERGENCE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6400800" y="2286000"/>
            <a:ext cx="1828800" cy="1371600"/>
          </a:xfrm>
          <a:prstGeom prst="rect">
            <a:avLst/>
          </a:prstGeom>
          <a:solidFill>
            <a:srgbClr val="185087">
              <a:alpha val="70000"/>
            </a:srgbClr>
          </a:solidFill>
          <a:ln w="25400">
            <a:solidFill>
              <a:srgbClr val="18508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6400800" y="2651760"/>
            <a:ext cx="18288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1850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MACRO</a:t>
            </a:r>
            <a:endParaRPr lang="en-US" sz="1800" dirty="0"/>
          </a:p>
          <a:p>
            <a:pPr marL="0" indent="0" algn="ctr">
              <a:buNone/>
            </a:pPr>
            <a:r>
              <a:rPr lang="en-US" sz="1800" b="1" dirty="0">
                <a:solidFill>
                  <a:srgbClr val="1850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PATTERNS</a:t>
            </a:r>
            <a:endParaRPr lang="en-US" sz="1800" dirty="0"/>
          </a:p>
        </p:txBody>
      </p:sp>
      <p:sp>
        <p:nvSpPr>
          <p:cNvPr id="9" name="Text 7"/>
          <p:cNvSpPr/>
          <p:nvPr/>
        </p:nvSpPr>
        <p:spPr>
          <a:xfrm>
            <a:off x="457200" y="438912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Test mechanisms • Explore sensitivity • Visualize dynamics</a:t>
            </a:r>
            <a:endParaRPr lang="en-US" sz="1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831B8-7E28-F155-5ECA-DD3AFED7B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at does Jim Crow 2.0 mean? A look at the history of segregation laws">
            <a:extLst>
              <a:ext uri="{FF2B5EF4-FFF2-40B4-BE49-F238E27FC236}">
                <a16:creationId xmlns:a16="http://schemas.microsoft.com/office/drawing/2014/main" id="{0078A9B0-5B2E-14F5-3992-340F8656C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308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hape 0">
            <a:extLst>
              <a:ext uri="{FF2B5EF4-FFF2-40B4-BE49-F238E27FC236}">
                <a16:creationId xmlns:a16="http://schemas.microsoft.com/office/drawing/2014/main" id="{149C01B5-6207-1AD5-FC36-FA8ADBE174A5}"/>
              </a:ext>
            </a:extLst>
          </p:cNvPr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rgbClr val="1A233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1DA5F2B9-DF93-1392-5109-4D6406FD61AC}"/>
              </a:ext>
            </a:extLst>
          </p:cNvPr>
          <p:cNvSpPr/>
          <p:nvPr/>
        </p:nvSpPr>
        <p:spPr>
          <a:xfrm>
            <a:off x="411480" y="617220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200" b="1" dirty="0">
                <a:solidFill>
                  <a:srgbClr val="FFFFFF"/>
                </a:solidFill>
                <a:latin typeface="Arial" pitchFamily="34" charset="0"/>
                <a:cs typeface="Arial" pitchFamily="34" charset="-120"/>
              </a:rPr>
              <a:t>Agenda</a:t>
            </a:r>
            <a:endParaRPr lang="en-US" sz="4200" dirty="0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9C07667C-3D4D-663B-8283-3F6DC766B8CA}"/>
              </a:ext>
            </a:extLst>
          </p:cNvPr>
          <p:cNvSpPr/>
          <p:nvPr/>
        </p:nvSpPr>
        <p:spPr>
          <a:xfrm>
            <a:off x="685800" y="2743200"/>
            <a:ext cx="1097280" cy="1097280"/>
          </a:xfrm>
          <a:prstGeom prst="ellipse">
            <a:avLst/>
          </a:prstGeom>
          <a:solidFill>
            <a:srgbClr val="2E70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24C6DEB4-8B50-4E03-5CD2-2532E5FAE6CA}"/>
              </a:ext>
            </a:extLst>
          </p:cNvPr>
          <p:cNvSpPr/>
          <p:nvPr/>
        </p:nvSpPr>
        <p:spPr>
          <a:xfrm>
            <a:off x="685800" y="3118585"/>
            <a:ext cx="10972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8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📚</a:t>
            </a:r>
            <a:endParaRPr lang="en-US" sz="2800" dirty="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116B260B-6551-2891-C8AE-25F922087279}"/>
              </a:ext>
            </a:extLst>
          </p:cNvPr>
          <p:cNvSpPr/>
          <p:nvPr/>
        </p:nvSpPr>
        <p:spPr>
          <a:xfrm>
            <a:off x="411480" y="3931920"/>
            <a:ext cx="16459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2E70B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History</a:t>
            </a:r>
            <a:endParaRPr lang="en-US" sz="1600" dirty="0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016E8690-67E7-5859-FB4B-576DFA90A894}"/>
              </a:ext>
            </a:extLst>
          </p:cNvPr>
          <p:cNvSpPr/>
          <p:nvPr/>
        </p:nvSpPr>
        <p:spPr>
          <a:xfrm>
            <a:off x="411480" y="4206240"/>
            <a:ext cx="16459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Du Bois → Today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B0ACE4A8-47DA-F7ED-40B4-AB37AE17E86A}"/>
              </a:ext>
            </a:extLst>
          </p:cNvPr>
          <p:cNvSpPr/>
          <p:nvPr/>
        </p:nvSpPr>
        <p:spPr>
          <a:xfrm>
            <a:off x="2743200" y="2743200"/>
            <a:ext cx="1097280" cy="1097280"/>
          </a:xfrm>
          <a:prstGeom prst="ellipse">
            <a:avLst/>
          </a:prstGeom>
          <a:solidFill>
            <a:srgbClr val="2F947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B3F42F40-CC54-3AD4-84F1-227247184B97}"/>
              </a:ext>
            </a:extLst>
          </p:cNvPr>
          <p:cNvSpPr/>
          <p:nvPr/>
        </p:nvSpPr>
        <p:spPr>
          <a:xfrm>
            <a:off x="2743200" y="3136231"/>
            <a:ext cx="10972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8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📏</a:t>
            </a:r>
            <a:endParaRPr lang="en-US" sz="2800" dirty="0"/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7381491D-443D-E10E-398C-0E3892D7BA8D}"/>
              </a:ext>
            </a:extLst>
          </p:cNvPr>
          <p:cNvSpPr/>
          <p:nvPr/>
        </p:nvSpPr>
        <p:spPr>
          <a:xfrm>
            <a:off x="2468880" y="3931920"/>
            <a:ext cx="16459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2F947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Measurement</a:t>
            </a:r>
            <a:endParaRPr lang="en-US" sz="1600" dirty="0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CFBF45E6-D303-2B3C-1F21-7598F6A5D254}"/>
              </a:ext>
            </a:extLst>
          </p:cNvPr>
          <p:cNvSpPr/>
          <p:nvPr/>
        </p:nvSpPr>
        <p:spPr>
          <a:xfrm>
            <a:off x="2468880" y="4206240"/>
            <a:ext cx="16459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Indices &amp; Meaning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95535ED1-14E1-E3FA-37EB-AF8338D4EF82}"/>
              </a:ext>
            </a:extLst>
          </p:cNvPr>
          <p:cNvSpPr/>
          <p:nvPr/>
        </p:nvSpPr>
        <p:spPr>
          <a:xfrm>
            <a:off x="4800600" y="2743200"/>
            <a:ext cx="1097280" cy="1097280"/>
          </a:xfrm>
          <a:prstGeom prst="ellipse">
            <a:avLst/>
          </a:prstGeom>
          <a:solidFill>
            <a:srgbClr val="F56D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9818D76E-6ECB-D050-AC0E-CD0A2A73C740}"/>
              </a:ext>
            </a:extLst>
          </p:cNvPr>
          <p:cNvSpPr/>
          <p:nvPr/>
        </p:nvSpPr>
        <p:spPr>
          <a:xfrm>
            <a:off x="4800600" y="3108960"/>
            <a:ext cx="10972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8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⚙️</a:t>
            </a:r>
            <a:endParaRPr lang="en-US" sz="2800" dirty="0"/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36CF7014-A546-BBB7-732A-BD117FE34D94}"/>
              </a:ext>
            </a:extLst>
          </p:cNvPr>
          <p:cNvSpPr/>
          <p:nvPr/>
        </p:nvSpPr>
        <p:spPr>
          <a:xfrm>
            <a:off x="4526280" y="3931920"/>
            <a:ext cx="16459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56D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Mechanisms</a:t>
            </a:r>
            <a:endParaRPr lang="en-US" sz="1600" dirty="0"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0FB1197C-E049-3E57-2090-33FB3D27ADF8}"/>
              </a:ext>
            </a:extLst>
          </p:cNvPr>
          <p:cNvSpPr/>
          <p:nvPr/>
        </p:nvSpPr>
        <p:spPr>
          <a:xfrm>
            <a:off x="4526280" y="4206240"/>
            <a:ext cx="16459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How &amp; Why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0ED4D2D3-2983-A5F9-D018-8960E344ED8E}"/>
              </a:ext>
            </a:extLst>
          </p:cNvPr>
          <p:cNvSpPr/>
          <p:nvPr/>
        </p:nvSpPr>
        <p:spPr>
          <a:xfrm>
            <a:off x="6858000" y="2743200"/>
            <a:ext cx="1097280" cy="1097280"/>
          </a:xfrm>
          <a:prstGeom prst="ellipse">
            <a:avLst/>
          </a:prstGeom>
          <a:solidFill>
            <a:srgbClr val="18508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68136CC6-AEFC-93EF-53C5-83A8586AEF46}"/>
              </a:ext>
            </a:extLst>
          </p:cNvPr>
          <p:cNvSpPr/>
          <p:nvPr/>
        </p:nvSpPr>
        <p:spPr>
          <a:xfrm>
            <a:off x="6858000" y="3063240"/>
            <a:ext cx="10972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8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🔬</a:t>
            </a:r>
            <a:endParaRPr lang="en-US" sz="2800" dirty="0"/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1FE0CC80-9AC1-F430-61CD-8FBDF25E1781}"/>
              </a:ext>
            </a:extLst>
          </p:cNvPr>
          <p:cNvSpPr/>
          <p:nvPr/>
        </p:nvSpPr>
        <p:spPr>
          <a:xfrm>
            <a:off x="6583680" y="3931920"/>
            <a:ext cx="16459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1850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Modeling</a:t>
            </a:r>
            <a:endParaRPr lang="en-US" sz="1600" dirty="0"/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8D080B6A-91E7-591C-DD9F-EA2D9982F04E}"/>
              </a:ext>
            </a:extLst>
          </p:cNvPr>
          <p:cNvSpPr/>
          <p:nvPr/>
        </p:nvSpPr>
        <p:spPr>
          <a:xfrm>
            <a:off x="6583680" y="4206240"/>
            <a:ext cx="16459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ABM Applications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919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74320"/>
            <a:ext cx="82296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4000" b="1" dirty="0">
                <a:solidFill>
                  <a:srgbClr val="1850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Schelling Model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457200" y="109728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i="1" dirty="0">
                <a:solidFill>
                  <a:srgbClr val="2E70B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Simple rule → Complex pattern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914400" y="1645920"/>
            <a:ext cx="27432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Random Start</a:t>
            </a:r>
            <a:endParaRPr lang="en-US" sz="1800" dirty="0"/>
          </a:p>
        </p:txBody>
      </p:sp>
      <p:sp>
        <p:nvSpPr>
          <p:cNvPr id="5" name="Shape 3"/>
          <p:cNvSpPr/>
          <p:nvPr/>
        </p:nvSpPr>
        <p:spPr>
          <a:xfrm>
            <a:off x="1371600" y="201168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1691640" y="201168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2011680" y="201168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2331720" y="201168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2651760" y="201168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2971800" y="201168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1371600" y="233172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1691640" y="233172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2011680" y="233172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2331720" y="233172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2651760" y="233172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2971800" y="233172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1371600" y="265176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6"/>
          <p:cNvSpPr/>
          <p:nvPr/>
        </p:nvSpPr>
        <p:spPr>
          <a:xfrm>
            <a:off x="1691640" y="265176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17"/>
          <p:cNvSpPr/>
          <p:nvPr/>
        </p:nvSpPr>
        <p:spPr>
          <a:xfrm>
            <a:off x="2011680" y="265176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2331720" y="265176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2651760" y="265176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2971800" y="265176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1371600" y="297180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Shape 22"/>
          <p:cNvSpPr/>
          <p:nvPr/>
        </p:nvSpPr>
        <p:spPr>
          <a:xfrm>
            <a:off x="1691640" y="297180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5" name="Shape 23"/>
          <p:cNvSpPr/>
          <p:nvPr/>
        </p:nvSpPr>
        <p:spPr>
          <a:xfrm>
            <a:off x="2011680" y="297180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Shape 24"/>
          <p:cNvSpPr/>
          <p:nvPr/>
        </p:nvSpPr>
        <p:spPr>
          <a:xfrm>
            <a:off x="2331720" y="297180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Shape 25"/>
          <p:cNvSpPr/>
          <p:nvPr/>
        </p:nvSpPr>
        <p:spPr>
          <a:xfrm>
            <a:off x="2651760" y="297180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8" name="Shape 26"/>
          <p:cNvSpPr/>
          <p:nvPr/>
        </p:nvSpPr>
        <p:spPr>
          <a:xfrm>
            <a:off x="2971800" y="297180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9" name="Shape 27"/>
          <p:cNvSpPr/>
          <p:nvPr/>
        </p:nvSpPr>
        <p:spPr>
          <a:xfrm>
            <a:off x="1371600" y="329184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Shape 28"/>
          <p:cNvSpPr/>
          <p:nvPr/>
        </p:nvSpPr>
        <p:spPr>
          <a:xfrm>
            <a:off x="1691640" y="329184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1" name="Shape 29"/>
          <p:cNvSpPr/>
          <p:nvPr/>
        </p:nvSpPr>
        <p:spPr>
          <a:xfrm>
            <a:off x="2011680" y="329184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Shape 30"/>
          <p:cNvSpPr/>
          <p:nvPr/>
        </p:nvSpPr>
        <p:spPr>
          <a:xfrm>
            <a:off x="2331720" y="329184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3" name="Shape 31"/>
          <p:cNvSpPr/>
          <p:nvPr/>
        </p:nvSpPr>
        <p:spPr>
          <a:xfrm>
            <a:off x="2651760" y="329184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4" name="Shape 32"/>
          <p:cNvSpPr/>
          <p:nvPr/>
        </p:nvSpPr>
        <p:spPr>
          <a:xfrm>
            <a:off x="2971800" y="329184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5" name="Shape 33"/>
          <p:cNvSpPr/>
          <p:nvPr/>
        </p:nvSpPr>
        <p:spPr>
          <a:xfrm>
            <a:off x="1371600" y="361188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6" name="Shape 34"/>
          <p:cNvSpPr/>
          <p:nvPr/>
        </p:nvSpPr>
        <p:spPr>
          <a:xfrm>
            <a:off x="1691640" y="361188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7" name="Shape 35"/>
          <p:cNvSpPr/>
          <p:nvPr/>
        </p:nvSpPr>
        <p:spPr>
          <a:xfrm>
            <a:off x="2011680" y="361188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8" name="Shape 36"/>
          <p:cNvSpPr/>
          <p:nvPr/>
        </p:nvSpPr>
        <p:spPr>
          <a:xfrm>
            <a:off x="2331720" y="361188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9" name="Shape 37"/>
          <p:cNvSpPr/>
          <p:nvPr/>
        </p:nvSpPr>
        <p:spPr>
          <a:xfrm>
            <a:off x="2651760" y="361188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0" name="Shape 38"/>
          <p:cNvSpPr/>
          <p:nvPr/>
        </p:nvSpPr>
        <p:spPr>
          <a:xfrm>
            <a:off x="2971800" y="361188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1" name="Shape 39"/>
          <p:cNvSpPr/>
          <p:nvPr/>
        </p:nvSpPr>
        <p:spPr>
          <a:xfrm>
            <a:off x="3840480" y="2926080"/>
            <a:ext cx="1463040" cy="0"/>
          </a:xfrm>
          <a:prstGeom prst="line">
            <a:avLst/>
          </a:prstGeom>
          <a:noFill/>
          <a:ln w="38100">
            <a:solidFill>
              <a:srgbClr val="185087"/>
            </a:solidFill>
            <a:prstDash val="solid"/>
            <a:tailEnd type="arrow"/>
          </a:ln>
        </p:spPr>
        <p:txBody>
          <a:bodyPr/>
          <a:lstStyle/>
          <a:p>
            <a:endParaRPr lang="en-US"/>
          </a:p>
        </p:txBody>
      </p:sp>
      <p:sp>
        <p:nvSpPr>
          <p:cNvPr id="42" name="Text 40"/>
          <p:cNvSpPr/>
          <p:nvPr/>
        </p:nvSpPr>
        <p:spPr>
          <a:xfrm>
            <a:off x="5486400" y="1645920"/>
            <a:ext cx="27432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Segregated End</a:t>
            </a:r>
            <a:endParaRPr lang="en-US" sz="1800" dirty="0"/>
          </a:p>
        </p:txBody>
      </p:sp>
      <p:sp>
        <p:nvSpPr>
          <p:cNvPr id="43" name="Shape 41"/>
          <p:cNvSpPr/>
          <p:nvPr/>
        </p:nvSpPr>
        <p:spPr>
          <a:xfrm>
            <a:off x="5943600" y="201168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4" name="Shape 42"/>
          <p:cNvSpPr/>
          <p:nvPr/>
        </p:nvSpPr>
        <p:spPr>
          <a:xfrm>
            <a:off x="6263640" y="201168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5" name="Shape 43"/>
          <p:cNvSpPr/>
          <p:nvPr/>
        </p:nvSpPr>
        <p:spPr>
          <a:xfrm>
            <a:off x="6583680" y="201168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6" name="Shape 44"/>
          <p:cNvSpPr/>
          <p:nvPr/>
        </p:nvSpPr>
        <p:spPr>
          <a:xfrm>
            <a:off x="6903720" y="201168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7" name="Shape 45"/>
          <p:cNvSpPr/>
          <p:nvPr/>
        </p:nvSpPr>
        <p:spPr>
          <a:xfrm>
            <a:off x="7223760" y="201168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8" name="Shape 46"/>
          <p:cNvSpPr/>
          <p:nvPr/>
        </p:nvSpPr>
        <p:spPr>
          <a:xfrm>
            <a:off x="7543800" y="201168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9" name="Shape 47"/>
          <p:cNvSpPr/>
          <p:nvPr/>
        </p:nvSpPr>
        <p:spPr>
          <a:xfrm>
            <a:off x="5943600" y="233172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0" name="Shape 48"/>
          <p:cNvSpPr/>
          <p:nvPr/>
        </p:nvSpPr>
        <p:spPr>
          <a:xfrm>
            <a:off x="6263640" y="233172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1" name="Shape 49"/>
          <p:cNvSpPr/>
          <p:nvPr/>
        </p:nvSpPr>
        <p:spPr>
          <a:xfrm>
            <a:off x="6583680" y="233172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2" name="Shape 50"/>
          <p:cNvSpPr/>
          <p:nvPr/>
        </p:nvSpPr>
        <p:spPr>
          <a:xfrm>
            <a:off x="6903720" y="233172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3" name="Shape 51"/>
          <p:cNvSpPr/>
          <p:nvPr/>
        </p:nvSpPr>
        <p:spPr>
          <a:xfrm>
            <a:off x="7223760" y="233172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4" name="Shape 52"/>
          <p:cNvSpPr/>
          <p:nvPr/>
        </p:nvSpPr>
        <p:spPr>
          <a:xfrm>
            <a:off x="7543800" y="233172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5" name="Shape 53"/>
          <p:cNvSpPr/>
          <p:nvPr/>
        </p:nvSpPr>
        <p:spPr>
          <a:xfrm>
            <a:off x="5943600" y="265176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6" name="Shape 54"/>
          <p:cNvSpPr/>
          <p:nvPr/>
        </p:nvSpPr>
        <p:spPr>
          <a:xfrm>
            <a:off x="6263640" y="265176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7" name="Shape 55"/>
          <p:cNvSpPr/>
          <p:nvPr/>
        </p:nvSpPr>
        <p:spPr>
          <a:xfrm>
            <a:off x="6583680" y="265176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8" name="Shape 56"/>
          <p:cNvSpPr/>
          <p:nvPr/>
        </p:nvSpPr>
        <p:spPr>
          <a:xfrm>
            <a:off x="6903720" y="265176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9" name="Shape 57"/>
          <p:cNvSpPr/>
          <p:nvPr/>
        </p:nvSpPr>
        <p:spPr>
          <a:xfrm>
            <a:off x="7223760" y="265176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0" name="Shape 58"/>
          <p:cNvSpPr/>
          <p:nvPr/>
        </p:nvSpPr>
        <p:spPr>
          <a:xfrm>
            <a:off x="7543800" y="265176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1" name="Shape 59"/>
          <p:cNvSpPr/>
          <p:nvPr/>
        </p:nvSpPr>
        <p:spPr>
          <a:xfrm>
            <a:off x="5943600" y="297180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2" name="Shape 60"/>
          <p:cNvSpPr/>
          <p:nvPr/>
        </p:nvSpPr>
        <p:spPr>
          <a:xfrm>
            <a:off x="6263640" y="297180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3" name="Shape 61"/>
          <p:cNvSpPr/>
          <p:nvPr/>
        </p:nvSpPr>
        <p:spPr>
          <a:xfrm>
            <a:off x="6583680" y="297180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4" name="Shape 62"/>
          <p:cNvSpPr/>
          <p:nvPr/>
        </p:nvSpPr>
        <p:spPr>
          <a:xfrm>
            <a:off x="6903720" y="297180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5" name="Shape 63"/>
          <p:cNvSpPr/>
          <p:nvPr/>
        </p:nvSpPr>
        <p:spPr>
          <a:xfrm>
            <a:off x="7223760" y="297180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6" name="Shape 64"/>
          <p:cNvSpPr/>
          <p:nvPr/>
        </p:nvSpPr>
        <p:spPr>
          <a:xfrm>
            <a:off x="7543800" y="297180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7" name="Shape 65"/>
          <p:cNvSpPr/>
          <p:nvPr/>
        </p:nvSpPr>
        <p:spPr>
          <a:xfrm>
            <a:off x="5943600" y="329184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8" name="Shape 66"/>
          <p:cNvSpPr/>
          <p:nvPr/>
        </p:nvSpPr>
        <p:spPr>
          <a:xfrm>
            <a:off x="6263640" y="329184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9" name="Shape 67"/>
          <p:cNvSpPr/>
          <p:nvPr/>
        </p:nvSpPr>
        <p:spPr>
          <a:xfrm>
            <a:off x="6583680" y="329184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0" name="Shape 68"/>
          <p:cNvSpPr/>
          <p:nvPr/>
        </p:nvSpPr>
        <p:spPr>
          <a:xfrm>
            <a:off x="6903720" y="329184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1" name="Shape 69"/>
          <p:cNvSpPr/>
          <p:nvPr/>
        </p:nvSpPr>
        <p:spPr>
          <a:xfrm>
            <a:off x="7223760" y="329184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2" name="Shape 70"/>
          <p:cNvSpPr/>
          <p:nvPr/>
        </p:nvSpPr>
        <p:spPr>
          <a:xfrm>
            <a:off x="7543800" y="329184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3" name="Shape 71"/>
          <p:cNvSpPr/>
          <p:nvPr/>
        </p:nvSpPr>
        <p:spPr>
          <a:xfrm>
            <a:off x="5943600" y="361188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4" name="Shape 72"/>
          <p:cNvSpPr/>
          <p:nvPr/>
        </p:nvSpPr>
        <p:spPr>
          <a:xfrm>
            <a:off x="6263640" y="361188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5" name="Shape 73"/>
          <p:cNvSpPr/>
          <p:nvPr/>
        </p:nvSpPr>
        <p:spPr>
          <a:xfrm>
            <a:off x="6583680" y="3611880"/>
            <a:ext cx="274320" cy="274320"/>
          </a:xfrm>
          <a:prstGeom prst="rect">
            <a:avLst/>
          </a:prstGeom>
          <a:solidFill>
            <a:srgbClr val="F56D40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6" name="Shape 74"/>
          <p:cNvSpPr/>
          <p:nvPr/>
        </p:nvSpPr>
        <p:spPr>
          <a:xfrm>
            <a:off x="6903720" y="361188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7" name="Shape 75"/>
          <p:cNvSpPr/>
          <p:nvPr/>
        </p:nvSpPr>
        <p:spPr>
          <a:xfrm>
            <a:off x="7223760" y="361188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8" name="Shape 76"/>
          <p:cNvSpPr/>
          <p:nvPr/>
        </p:nvSpPr>
        <p:spPr>
          <a:xfrm>
            <a:off x="7543800" y="3611880"/>
            <a:ext cx="274320" cy="274320"/>
          </a:xfrm>
          <a:prstGeom prst="rect">
            <a:avLst/>
          </a:prstGeom>
          <a:solidFill>
            <a:srgbClr val="2E70B2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74320"/>
            <a:ext cx="82296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4000" b="1" dirty="0">
                <a:solidFill>
                  <a:srgbClr val="1850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Why Study Segregation?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731520" y="1828800"/>
            <a:ext cx="1371600" cy="1371600"/>
          </a:xfrm>
          <a:prstGeom prst="ellipse">
            <a:avLst/>
          </a:prstGeom>
          <a:solidFill>
            <a:srgbClr val="F5F7FA"/>
          </a:solidFill>
          <a:ln w="38100">
            <a:solidFill>
              <a:srgbClr val="2E70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731520" y="2251710"/>
            <a:ext cx="1371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600" dirty="0">
                <a:solidFill>
                  <a:srgbClr val="2E70B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🏫</a:t>
            </a:r>
            <a:endParaRPr lang="en-US" sz="3600" dirty="0"/>
          </a:p>
        </p:txBody>
      </p:sp>
      <p:sp>
        <p:nvSpPr>
          <p:cNvPr id="5" name="Text 3"/>
          <p:cNvSpPr/>
          <p:nvPr/>
        </p:nvSpPr>
        <p:spPr>
          <a:xfrm>
            <a:off x="502920" y="3383280"/>
            <a:ext cx="1828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Life Chances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502920" y="3749040"/>
            <a:ext cx="1828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Schools, jobs, health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3474720" y="1828800"/>
            <a:ext cx="1371600" cy="1371600"/>
          </a:xfrm>
          <a:prstGeom prst="ellipse">
            <a:avLst/>
          </a:prstGeom>
          <a:solidFill>
            <a:srgbClr val="F5F7FA"/>
          </a:solidFill>
          <a:ln w="38100">
            <a:solidFill>
              <a:srgbClr val="2E70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3474720" y="2320491"/>
            <a:ext cx="1371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600" dirty="0">
                <a:solidFill>
                  <a:srgbClr val="2E70B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⚖️</a:t>
            </a:r>
            <a:endParaRPr lang="en-US" sz="3600" dirty="0"/>
          </a:p>
        </p:txBody>
      </p:sp>
      <p:sp>
        <p:nvSpPr>
          <p:cNvPr id="9" name="Text 7"/>
          <p:cNvSpPr/>
          <p:nvPr/>
        </p:nvSpPr>
        <p:spPr>
          <a:xfrm>
            <a:off x="3246120" y="3383280"/>
            <a:ext cx="1828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Persists</a:t>
            </a:r>
            <a:endParaRPr lang="en-US" sz="2000" dirty="0"/>
          </a:p>
        </p:txBody>
      </p:sp>
      <p:sp>
        <p:nvSpPr>
          <p:cNvPr id="10" name="Text 8"/>
          <p:cNvSpPr/>
          <p:nvPr/>
        </p:nvSpPr>
        <p:spPr>
          <a:xfrm>
            <a:off x="3246120" y="3749040"/>
            <a:ext cx="1828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Despite formal equality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6217920" y="1828800"/>
            <a:ext cx="1371600" cy="1371600"/>
          </a:xfrm>
          <a:prstGeom prst="ellipse">
            <a:avLst/>
          </a:prstGeom>
          <a:solidFill>
            <a:srgbClr val="F5F7FA"/>
          </a:solidFill>
          <a:ln w="38100">
            <a:solidFill>
              <a:srgbClr val="2E70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6217920" y="2331720"/>
            <a:ext cx="1371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600" dirty="0">
                <a:solidFill>
                  <a:srgbClr val="2E70B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🔄</a:t>
            </a:r>
            <a:endParaRPr lang="en-US" sz="3600" dirty="0"/>
          </a:p>
        </p:txBody>
      </p:sp>
      <p:sp>
        <p:nvSpPr>
          <p:cNvPr id="13" name="Text 11"/>
          <p:cNvSpPr/>
          <p:nvPr/>
        </p:nvSpPr>
        <p:spPr>
          <a:xfrm>
            <a:off x="5989320" y="3383280"/>
            <a:ext cx="1828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Emergence</a:t>
            </a:r>
            <a:endParaRPr lang="en-US" sz="2000" dirty="0"/>
          </a:p>
        </p:txBody>
      </p:sp>
      <p:sp>
        <p:nvSpPr>
          <p:cNvPr id="14" name="Text 12"/>
          <p:cNvSpPr/>
          <p:nvPr/>
        </p:nvSpPr>
        <p:spPr>
          <a:xfrm>
            <a:off x="5989320" y="3749040"/>
            <a:ext cx="1828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Micro → Macro patterns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74320"/>
            <a:ext cx="82296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4000" b="1" dirty="0">
                <a:solidFill>
                  <a:srgbClr val="1850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W.E.B. Du Bois: The First Data Scientist (1899)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457200" y="1371600"/>
            <a:ext cx="3657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2E70B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Philadelphia Negro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457200" y="2011680"/>
            <a:ext cx="91440" cy="1828800"/>
          </a:xfrm>
          <a:prstGeom prst="rect">
            <a:avLst/>
          </a:prstGeom>
          <a:solidFill>
            <a:srgbClr val="F56D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731520" y="2103120"/>
            <a:ext cx="32004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✓ Empirical maps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731520" y="2560320"/>
            <a:ext cx="32004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✓ Survey methodology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731520" y="3017520"/>
            <a:ext cx="32004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✓ Data visualization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731520" y="3474720"/>
            <a:ext cx="32004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✓ Structural analysis</a:t>
            </a:r>
            <a:endParaRPr lang="en-US" sz="1800" dirty="0"/>
          </a:p>
        </p:txBody>
      </p:sp>
      <p:sp>
        <p:nvSpPr>
          <p:cNvPr id="10" name="Text 8"/>
          <p:cNvSpPr/>
          <p:nvPr/>
        </p:nvSpPr>
        <p:spPr>
          <a:xfrm>
            <a:off x="7104752" y="2716618"/>
            <a:ext cx="1582047" cy="20946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1600" dirty="0"/>
          </a:p>
        </p:txBody>
      </p:sp>
      <p:pic>
        <p:nvPicPr>
          <p:cNvPr id="1026" name="Picture 2" descr="Philadelphia_1896_snippetcolour">
            <a:extLst>
              <a:ext uri="{FF2B5EF4-FFF2-40B4-BE49-F238E27FC236}">
                <a16:creationId xmlns:a16="http://schemas.microsoft.com/office/drawing/2014/main" id="{C590184E-3753-1BA1-9D51-1404E4337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80" y="1481291"/>
            <a:ext cx="4513994" cy="247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63040" y="40005"/>
            <a:ext cx="82296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1850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Chicago School: Ecological Zones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457200" y="1188720"/>
            <a:ext cx="3657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2E70B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Park • Burgess • McKenzie</a:t>
            </a:r>
            <a:endParaRPr lang="en-US" sz="2000" dirty="0"/>
          </a:p>
        </p:txBody>
      </p:sp>
      <p:sp>
        <p:nvSpPr>
          <p:cNvPr id="4" name="Shape 2"/>
          <p:cNvSpPr/>
          <p:nvPr/>
        </p:nvSpPr>
        <p:spPr>
          <a:xfrm>
            <a:off x="6035040" y="2377440"/>
            <a:ext cx="731520" cy="731520"/>
          </a:xfrm>
          <a:prstGeom prst="ellipse">
            <a:avLst/>
          </a:prstGeom>
          <a:solidFill>
            <a:srgbClr val="DE4949">
              <a:alpha val="30000"/>
            </a:srgbClr>
          </a:solidFill>
          <a:ln w="25400">
            <a:solidFill>
              <a:srgbClr val="DE494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5577840" y="1920240"/>
            <a:ext cx="1645920" cy="1645920"/>
          </a:xfrm>
          <a:prstGeom prst="ellipse">
            <a:avLst/>
          </a:prstGeom>
          <a:solidFill>
            <a:srgbClr val="F56D40">
              <a:alpha val="30000"/>
            </a:srgbClr>
          </a:solidFill>
          <a:ln w="25400">
            <a:solidFill>
              <a:srgbClr val="F56D4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5120640" y="1463040"/>
            <a:ext cx="2560320" cy="2560320"/>
          </a:xfrm>
          <a:prstGeom prst="ellipse">
            <a:avLst/>
          </a:prstGeom>
          <a:solidFill>
            <a:srgbClr val="2F9477">
              <a:alpha val="30000"/>
            </a:srgbClr>
          </a:solidFill>
          <a:ln w="25400">
            <a:solidFill>
              <a:srgbClr val="2F947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4663440" y="1005840"/>
            <a:ext cx="3474720" cy="3474720"/>
          </a:xfrm>
          <a:prstGeom prst="ellipse">
            <a:avLst/>
          </a:prstGeom>
          <a:solidFill>
            <a:srgbClr val="2E70B2">
              <a:alpha val="30000"/>
            </a:srgbClr>
          </a:solidFill>
          <a:ln w="25400">
            <a:solidFill>
              <a:srgbClr val="2E70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4215160" y="582930"/>
            <a:ext cx="4389120" cy="4389120"/>
          </a:xfrm>
          <a:prstGeom prst="ellipse">
            <a:avLst/>
          </a:prstGeom>
          <a:solidFill>
            <a:srgbClr val="185087">
              <a:alpha val="30000"/>
            </a:srgbClr>
          </a:solidFill>
          <a:ln w="25400">
            <a:solidFill>
              <a:srgbClr val="18508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320040" y="2286000"/>
            <a:ext cx="3657600" cy="1828800"/>
          </a:xfrm>
          <a:prstGeom prst="roundRect">
            <a:avLst>
              <a:gd name="adj" fmla="val 5000"/>
            </a:avLst>
          </a:prstGeom>
          <a:solidFill>
            <a:srgbClr val="F5F7FA"/>
          </a:solidFill>
          <a:ln w="25400">
            <a:solidFill>
              <a:srgbClr val="DE494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539720" y="2743200"/>
            <a:ext cx="329184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Limits of ecological metaphor</a:t>
            </a:r>
            <a:endParaRPr lang="en-US" sz="1600" dirty="0"/>
          </a:p>
          <a:p>
            <a:pPr marL="0" indent="0" algn="ctr">
              <a:buNone/>
            </a:pPr>
            <a:r>
              <a:rPr lang="en-US" sz="1600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about racial hierarchy &amp; policy?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74320"/>
            <a:ext cx="82296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1850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Timeline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4572000" y="1371600"/>
            <a:ext cx="0" cy="3200400"/>
          </a:xfrm>
          <a:prstGeom prst="line">
            <a:avLst/>
          </a:prstGeom>
          <a:noFill/>
          <a:ln w="50800">
            <a:solidFill>
              <a:srgbClr val="2E70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4434840" y="1234440"/>
            <a:ext cx="274320" cy="274320"/>
          </a:xfrm>
          <a:prstGeom prst="ellipse">
            <a:avLst/>
          </a:prstGeom>
          <a:solidFill>
            <a:srgbClr val="F56D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914400" y="1097280"/>
            <a:ext cx="3200400" cy="548640"/>
          </a:xfrm>
          <a:prstGeom prst="roundRect">
            <a:avLst>
              <a:gd name="adj" fmla="val 8333"/>
            </a:avLst>
          </a:prstGeom>
          <a:solidFill>
            <a:srgbClr val="F5F7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1097280" y="1188720"/>
            <a:ext cx="28346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1930s: HOLC Redlining</a:t>
            </a:r>
            <a:endParaRPr lang="en-US" sz="1800" dirty="0"/>
          </a:p>
        </p:txBody>
      </p:sp>
      <p:sp>
        <p:nvSpPr>
          <p:cNvPr id="7" name="Shape 5"/>
          <p:cNvSpPr/>
          <p:nvPr/>
        </p:nvSpPr>
        <p:spPr>
          <a:xfrm>
            <a:off x="4434840" y="1874520"/>
            <a:ext cx="274320" cy="274320"/>
          </a:xfrm>
          <a:prstGeom prst="ellipse">
            <a:avLst/>
          </a:prstGeom>
          <a:solidFill>
            <a:srgbClr val="F56D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5029200" y="1737360"/>
            <a:ext cx="3200400" cy="548640"/>
          </a:xfrm>
          <a:prstGeom prst="roundRect">
            <a:avLst>
              <a:gd name="adj" fmla="val 8333"/>
            </a:avLst>
          </a:prstGeom>
          <a:solidFill>
            <a:srgbClr val="F5F7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5212080" y="1828800"/>
            <a:ext cx="28346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1940s: FHA/VA Underwriting</a:t>
            </a:r>
            <a:endParaRPr lang="en-US" sz="1800" dirty="0"/>
          </a:p>
        </p:txBody>
      </p:sp>
      <p:sp>
        <p:nvSpPr>
          <p:cNvPr id="10" name="Shape 8"/>
          <p:cNvSpPr/>
          <p:nvPr/>
        </p:nvSpPr>
        <p:spPr>
          <a:xfrm>
            <a:off x="4434840" y="2514600"/>
            <a:ext cx="274320" cy="274320"/>
          </a:xfrm>
          <a:prstGeom prst="ellipse">
            <a:avLst/>
          </a:prstGeom>
          <a:solidFill>
            <a:srgbClr val="F56D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914400" y="2377440"/>
            <a:ext cx="3200400" cy="548640"/>
          </a:xfrm>
          <a:prstGeom prst="roundRect">
            <a:avLst>
              <a:gd name="adj" fmla="val 8333"/>
            </a:avLst>
          </a:prstGeom>
          <a:solidFill>
            <a:srgbClr val="F5F7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1097280" y="2468880"/>
            <a:ext cx="28346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1948: Shelley v. Kraemer</a:t>
            </a:r>
            <a:endParaRPr lang="en-US" sz="1800" dirty="0"/>
          </a:p>
        </p:txBody>
      </p:sp>
      <p:sp>
        <p:nvSpPr>
          <p:cNvPr id="13" name="Shape 11"/>
          <p:cNvSpPr/>
          <p:nvPr/>
        </p:nvSpPr>
        <p:spPr>
          <a:xfrm>
            <a:off x="4434840" y="3154680"/>
            <a:ext cx="274320" cy="274320"/>
          </a:xfrm>
          <a:prstGeom prst="ellipse">
            <a:avLst/>
          </a:prstGeom>
          <a:solidFill>
            <a:srgbClr val="F56D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5029200" y="3017520"/>
            <a:ext cx="3200400" cy="548640"/>
          </a:xfrm>
          <a:prstGeom prst="roundRect">
            <a:avLst>
              <a:gd name="adj" fmla="val 8333"/>
            </a:avLst>
          </a:prstGeom>
          <a:solidFill>
            <a:srgbClr val="F5F7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5212080" y="3108960"/>
            <a:ext cx="28346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1950s: Suburban Exclusion</a:t>
            </a:r>
            <a:endParaRPr lang="en-US" sz="1800" dirty="0"/>
          </a:p>
        </p:txBody>
      </p:sp>
      <p:sp>
        <p:nvSpPr>
          <p:cNvPr id="16" name="Shape 14"/>
          <p:cNvSpPr/>
          <p:nvPr/>
        </p:nvSpPr>
        <p:spPr>
          <a:xfrm>
            <a:off x="4434840" y="3794760"/>
            <a:ext cx="274320" cy="274320"/>
          </a:xfrm>
          <a:prstGeom prst="ellipse">
            <a:avLst/>
          </a:prstGeom>
          <a:solidFill>
            <a:srgbClr val="F56D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914400" y="3657600"/>
            <a:ext cx="3200400" cy="548640"/>
          </a:xfrm>
          <a:prstGeom prst="roundRect">
            <a:avLst>
              <a:gd name="adj" fmla="val 8333"/>
            </a:avLst>
          </a:prstGeom>
          <a:solidFill>
            <a:srgbClr val="F5F7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1097280" y="3749040"/>
            <a:ext cx="28346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1960s+: Zoning Laws</a:t>
            </a:r>
            <a:endParaRPr lang="en-US" sz="1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74320"/>
            <a:ext cx="82296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4000" b="1" dirty="0">
                <a:solidFill>
                  <a:srgbClr val="1850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Two Forms of Segregation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457200" y="1371600"/>
            <a:ext cx="3931920" cy="3200400"/>
          </a:xfrm>
          <a:prstGeom prst="roundRect">
            <a:avLst>
              <a:gd name="adj" fmla="val 2857"/>
            </a:avLst>
          </a:prstGeom>
          <a:solidFill>
            <a:srgbClr val="1A233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457200" y="1645920"/>
            <a:ext cx="39319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 JURE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457200" y="2194560"/>
            <a:ext cx="39319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FFF3C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Law &amp; Policy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731520" y="2743200"/>
            <a:ext cx="3383280" cy="1463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ts val="2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📜 Restrictive Covenants</a:t>
            </a:r>
            <a:endParaRPr lang="en-US" sz="1600" dirty="0"/>
          </a:p>
          <a:p>
            <a:pPr marL="0" indent="0">
              <a:lnSpc>
                <a:spcPts val="2000"/>
              </a:lnSpc>
              <a:buNone/>
            </a:pPr>
            <a:endParaRPr lang="en-US" sz="1600" dirty="0"/>
          </a:p>
          <a:p>
            <a:pPr marL="0" indent="0">
              <a:lnSpc>
                <a:spcPts val="2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🏛️ Exclusionary Zoning</a:t>
            </a:r>
            <a:endParaRPr lang="en-US" sz="1600" dirty="0"/>
          </a:p>
          <a:p>
            <a:pPr marL="0" indent="0">
              <a:lnSpc>
                <a:spcPts val="2000"/>
              </a:lnSpc>
              <a:buNone/>
            </a:pPr>
            <a:endParaRPr lang="en-US" sz="1600" dirty="0"/>
          </a:p>
          <a:p>
            <a:pPr marL="0" indent="0">
              <a:lnSpc>
                <a:spcPts val="2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⚖️ Explicit Legal Rules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4754880" y="1371600"/>
            <a:ext cx="3931920" cy="3200400"/>
          </a:xfrm>
          <a:prstGeom prst="roundRect">
            <a:avLst>
              <a:gd name="adj" fmla="val 2857"/>
            </a:avLst>
          </a:prstGeom>
          <a:solidFill>
            <a:srgbClr val="F5F7FA"/>
          </a:solidFill>
          <a:ln w="25400">
            <a:solidFill>
              <a:srgbClr val="2E70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4754880" y="1645920"/>
            <a:ext cx="39319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2E70B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 FACTO</a:t>
            </a:r>
            <a:endParaRPr lang="en-US" sz="2800" dirty="0"/>
          </a:p>
        </p:txBody>
      </p:sp>
      <p:sp>
        <p:nvSpPr>
          <p:cNvPr id="9" name="Text 7"/>
          <p:cNvSpPr/>
          <p:nvPr/>
        </p:nvSpPr>
        <p:spPr>
          <a:xfrm>
            <a:off x="4754880" y="2194560"/>
            <a:ext cx="39319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F56D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Practice &amp; Behavior</a:t>
            </a:r>
            <a:endParaRPr lang="en-US" sz="1800" dirty="0"/>
          </a:p>
        </p:txBody>
      </p:sp>
      <p:sp>
        <p:nvSpPr>
          <p:cNvPr id="10" name="Text 8"/>
          <p:cNvSpPr/>
          <p:nvPr/>
        </p:nvSpPr>
        <p:spPr>
          <a:xfrm>
            <a:off x="5029200" y="2743200"/>
            <a:ext cx="3383280" cy="1463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ts val="2000"/>
              </a:lnSpc>
              <a:buNone/>
            </a:pPr>
            <a:r>
              <a:rPr lang="en-US" sz="1600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💰 Credit Access</a:t>
            </a:r>
            <a:endParaRPr lang="en-US" sz="1600" dirty="0"/>
          </a:p>
          <a:p>
            <a:pPr marL="0" indent="0">
              <a:lnSpc>
                <a:spcPts val="2000"/>
              </a:lnSpc>
              <a:buNone/>
            </a:pPr>
            <a:endParaRPr lang="en-US" sz="1600" dirty="0"/>
          </a:p>
          <a:p>
            <a:pPr marL="0" indent="0">
              <a:lnSpc>
                <a:spcPts val="2000"/>
              </a:lnSpc>
              <a:buNone/>
            </a:pPr>
            <a:r>
              <a:rPr lang="en-US" sz="1600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🏠 Real Estate Steering</a:t>
            </a:r>
            <a:endParaRPr lang="en-US" sz="1600" dirty="0"/>
          </a:p>
          <a:p>
            <a:pPr marL="0" indent="0">
              <a:lnSpc>
                <a:spcPts val="2000"/>
              </a:lnSpc>
              <a:buNone/>
            </a:pPr>
            <a:endParaRPr lang="en-US" sz="1600" dirty="0"/>
          </a:p>
          <a:p>
            <a:pPr marL="0" indent="0">
              <a:lnSpc>
                <a:spcPts val="2000"/>
              </a:lnSpc>
              <a:buNone/>
            </a:pPr>
            <a:r>
              <a:rPr lang="en-US" sz="1600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👥 Social Networks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74320"/>
            <a:ext cx="82296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4000" b="1" dirty="0">
                <a:solidFill>
                  <a:srgbClr val="1850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American Apartheid (1993)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457200" y="1097280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i="1" dirty="0">
                <a:solidFill>
                  <a:srgbClr val="2E70B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Massey &amp; Denton's Breakthrough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3200399" y="2011680"/>
            <a:ext cx="2947639" cy="1371600"/>
          </a:xfrm>
          <a:prstGeom prst="ellipse">
            <a:avLst/>
          </a:prstGeom>
          <a:solidFill>
            <a:srgbClr val="F56D40"/>
          </a:solidFill>
          <a:ln w="38100">
            <a:solidFill>
              <a:srgbClr val="F56D4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3200400" y="2514600"/>
            <a:ext cx="2947638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HYPERSEGREGATION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457200" y="384048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1850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Finding: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457200" y="420624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2C3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Not just one dimension—multiple forms of separation compound</a:t>
            </a:r>
            <a:endParaRPr lang="en-US" sz="1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3336" y="112053"/>
            <a:ext cx="82296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4000" b="1" dirty="0">
                <a:solidFill>
                  <a:srgbClr val="1850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Five Dimensions of Segregation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4661508" y="1014085"/>
            <a:ext cx="1739292" cy="1263670"/>
          </a:xfrm>
          <a:prstGeom prst="line">
            <a:avLst/>
          </a:prstGeom>
          <a:noFill/>
          <a:ln w="38100">
            <a:solidFill>
              <a:srgbClr val="2E70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4297680" y="822960"/>
            <a:ext cx="548640" cy="548640"/>
          </a:xfrm>
          <a:prstGeom prst="ellipse">
            <a:avLst/>
          </a:prstGeom>
          <a:solidFill>
            <a:srgbClr val="F56D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3928056" y="1463039"/>
            <a:ext cx="12801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1850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EVENNESS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3928056" y="1629430"/>
            <a:ext cx="12801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Distribution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 flipH="1">
            <a:off x="5762652" y="2677880"/>
            <a:ext cx="548640" cy="1553095"/>
          </a:xfrm>
          <a:prstGeom prst="line">
            <a:avLst/>
          </a:prstGeom>
          <a:noFill/>
          <a:ln w="38100">
            <a:solidFill>
              <a:srgbClr val="2E70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6036972" y="2086630"/>
            <a:ext cx="548640" cy="548640"/>
          </a:xfrm>
          <a:prstGeom prst="ellipse">
            <a:avLst/>
          </a:prstGeom>
          <a:solidFill>
            <a:srgbClr val="F56D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6494172" y="1812310"/>
            <a:ext cx="12801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1850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EXPOSURE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6494172" y="2086630"/>
            <a:ext cx="12801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Contact</a:t>
            </a:r>
            <a:endParaRPr lang="en-US" sz="1100" dirty="0"/>
          </a:p>
        </p:txBody>
      </p:sp>
      <p:sp>
        <p:nvSpPr>
          <p:cNvPr id="11" name="Shape 9"/>
          <p:cNvSpPr/>
          <p:nvPr/>
        </p:nvSpPr>
        <p:spPr>
          <a:xfrm>
            <a:off x="3497058" y="4405610"/>
            <a:ext cx="2149883" cy="0"/>
          </a:xfrm>
          <a:prstGeom prst="line">
            <a:avLst/>
          </a:prstGeom>
          <a:noFill/>
          <a:ln w="38100">
            <a:solidFill>
              <a:srgbClr val="2E70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5372622" y="4131290"/>
            <a:ext cx="548640" cy="548640"/>
          </a:xfrm>
          <a:prstGeom prst="ellipse">
            <a:avLst/>
          </a:prstGeom>
          <a:solidFill>
            <a:srgbClr val="F56D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5774369" y="4601827"/>
            <a:ext cx="1748137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1850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CONCENTRATION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5918990" y="4757127"/>
            <a:ext cx="12801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Space</a:t>
            </a:r>
            <a:endParaRPr lang="en-US" sz="1100" dirty="0"/>
          </a:p>
        </p:txBody>
      </p:sp>
      <p:sp>
        <p:nvSpPr>
          <p:cNvPr id="15" name="Shape 13"/>
          <p:cNvSpPr/>
          <p:nvPr/>
        </p:nvSpPr>
        <p:spPr>
          <a:xfrm>
            <a:off x="2832708" y="2360950"/>
            <a:ext cx="664350" cy="2044661"/>
          </a:xfrm>
          <a:prstGeom prst="line">
            <a:avLst/>
          </a:prstGeom>
          <a:noFill/>
          <a:ln w="38100">
            <a:solidFill>
              <a:srgbClr val="2E70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3222738" y="4131290"/>
            <a:ext cx="548640" cy="548640"/>
          </a:xfrm>
          <a:prstGeom prst="ellipse">
            <a:avLst/>
          </a:prstGeom>
          <a:solidFill>
            <a:srgbClr val="F56D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1566041" y="4588490"/>
            <a:ext cx="1748137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1850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CENTRALIZATION</a:t>
            </a:r>
            <a:endParaRPr lang="en-US" sz="1400" dirty="0"/>
          </a:p>
        </p:txBody>
      </p:sp>
      <p:sp>
        <p:nvSpPr>
          <p:cNvPr id="18" name="Text 16"/>
          <p:cNvSpPr/>
          <p:nvPr/>
        </p:nvSpPr>
        <p:spPr>
          <a:xfrm>
            <a:off x="1800029" y="4757127"/>
            <a:ext cx="12801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Core proximity</a:t>
            </a:r>
            <a:endParaRPr lang="en-US" sz="1100" dirty="0"/>
          </a:p>
        </p:txBody>
      </p:sp>
      <p:sp>
        <p:nvSpPr>
          <p:cNvPr id="19" name="Shape 17"/>
          <p:cNvSpPr/>
          <p:nvPr/>
        </p:nvSpPr>
        <p:spPr>
          <a:xfrm flipV="1">
            <a:off x="2972766" y="1107590"/>
            <a:ext cx="1322982" cy="1032999"/>
          </a:xfrm>
          <a:prstGeom prst="line">
            <a:avLst/>
          </a:prstGeom>
          <a:noFill/>
          <a:ln w="38100">
            <a:solidFill>
              <a:srgbClr val="2E70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2558388" y="2086630"/>
            <a:ext cx="548640" cy="548640"/>
          </a:xfrm>
          <a:prstGeom prst="ellipse">
            <a:avLst/>
          </a:prstGeom>
          <a:solidFill>
            <a:srgbClr val="F56D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1240221" y="1812310"/>
            <a:ext cx="1409607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1850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CLUSTERING</a:t>
            </a:r>
            <a:endParaRPr lang="en-US" sz="1400" dirty="0"/>
          </a:p>
        </p:txBody>
      </p:sp>
      <p:sp>
        <p:nvSpPr>
          <p:cNvPr id="22" name="Text 20"/>
          <p:cNvSpPr/>
          <p:nvPr/>
        </p:nvSpPr>
        <p:spPr>
          <a:xfrm>
            <a:off x="1369668" y="2086630"/>
            <a:ext cx="12801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Contiguity</a:t>
            </a:r>
            <a:endParaRPr lang="en-US" sz="1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3017</TotalTime>
  <Words>627</Words>
  <Application>Microsoft Macintosh PowerPoint</Application>
  <PresentationFormat>On-screen Show (16:9)</PresentationFormat>
  <Paragraphs>199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Sociology of Segregation: Landmark Ideas, Measures, Mechanisms</dc:title>
  <dc:subject>PptxGenJS Presentation</dc:subject>
  <dc:creator>Sociology Department</dc:creator>
  <cp:lastModifiedBy>Jonathan Hill</cp:lastModifiedBy>
  <cp:revision>4</cp:revision>
  <dcterms:created xsi:type="dcterms:W3CDTF">2025-09-15T21:21:04Z</dcterms:created>
  <dcterms:modified xsi:type="dcterms:W3CDTF">2025-09-18T00:51:11Z</dcterms:modified>
</cp:coreProperties>
</file>